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8" r:id="rId4"/>
    <p:sldId id="276" r:id="rId5"/>
    <p:sldId id="282" r:id="rId6"/>
    <p:sldId id="260" r:id="rId7"/>
    <p:sldId id="259" r:id="rId8"/>
    <p:sldId id="263" r:id="rId9"/>
    <p:sldId id="279" r:id="rId10"/>
    <p:sldId id="264" r:id="rId11"/>
    <p:sldId id="283" r:id="rId12"/>
    <p:sldId id="284" r:id="rId13"/>
    <p:sldId id="285" r:id="rId14"/>
    <p:sldId id="286" r:id="rId15"/>
    <p:sldId id="287" r:id="rId16"/>
    <p:sldId id="288" r:id="rId17"/>
    <p:sldId id="289" r:id="rId18"/>
    <p:sldId id="290" r:id="rId19"/>
    <p:sldId id="292" r:id="rId20"/>
    <p:sldId id="293" r:id="rId21"/>
    <p:sldId id="294" r:id="rId22"/>
    <p:sldId id="295" r:id="rId23"/>
    <p:sldId id="298"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66693"/>
  </p:normalViewPr>
  <p:slideViewPr>
    <p:cSldViewPr snapToGrid="0" snapToObjects="1">
      <p:cViewPr varScale="1">
        <p:scale>
          <a:sx n="70" d="100"/>
          <a:sy n="70" d="100"/>
        </p:scale>
        <p:origin x="16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E01776-0C1F-4249-8D2A-5B4A20B219C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BCD6E739-8BDE-416D-AF87-780939B96AA2}">
      <dgm:prSet/>
      <dgm:spPr/>
      <dgm:t>
        <a:bodyPr/>
        <a:lstStyle/>
        <a:p>
          <a:r>
            <a:rPr lang="hr-HR" dirty="0">
              <a:latin typeface="Times New Roman" panose="02020603050405020304" pitchFamily="18" charset="0"/>
              <a:cs typeface="Times New Roman" panose="02020603050405020304" pitchFamily="18" charset="0"/>
            </a:rPr>
            <a:t>Ciljevi diplomskog rada </a:t>
          </a:r>
          <a:endParaRPr lang="en-US" dirty="0">
            <a:latin typeface="Times New Roman" panose="02020603050405020304" pitchFamily="18" charset="0"/>
            <a:cs typeface="Times New Roman" panose="02020603050405020304" pitchFamily="18" charset="0"/>
          </a:endParaRPr>
        </a:p>
      </dgm:t>
    </dgm:pt>
    <dgm:pt modelId="{6FFE92DD-3A18-4D46-90A0-91716D89860D}" type="parTrans" cxnId="{97A7BE2C-C15F-4A18-ACE7-24738B1743BE}">
      <dgm:prSet/>
      <dgm:spPr/>
      <dgm:t>
        <a:bodyPr/>
        <a:lstStyle/>
        <a:p>
          <a:endParaRPr lang="en-US"/>
        </a:p>
      </dgm:t>
    </dgm:pt>
    <dgm:pt modelId="{66A2E46B-94B5-4FE9-8A88-53E31FACFD3D}" type="sibTrans" cxnId="{97A7BE2C-C15F-4A18-ACE7-24738B1743BE}">
      <dgm:prSet/>
      <dgm:spPr/>
      <dgm:t>
        <a:bodyPr/>
        <a:lstStyle/>
        <a:p>
          <a:endParaRPr lang="en-US"/>
        </a:p>
      </dgm:t>
    </dgm:pt>
    <dgm:pt modelId="{9125308F-AB19-4C02-84E3-592072A90373}">
      <dgm:prSet/>
      <dgm:spPr/>
      <dgm:t>
        <a:bodyPr/>
        <a:lstStyle/>
        <a:p>
          <a:r>
            <a:rPr lang="hr-HR">
              <a:latin typeface="Times New Roman" panose="02020603050405020304" pitchFamily="18" charset="0"/>
              <a:cs typeface="Times New Roman" panose="02020603050405020304" pitchFamily="18" charset="0"/>
            </a:rPr>
            <a:t>Izrada IOS aplikacije za evidentiranje i praćenje radara i stanja na putevima korištenjem Swift programskog jezika</a:t>
          </a:r>
          <a:r>
            <a:rPr lang="en-US">
              <a:latin typeface="Times New Roman" panose="02020603050405020304" pitchFamily="18" charset="0"/>
              <a:cs typeface="Times New Roman" panose="02020603050405020304" pitchFamily="18" charset="0"/>
            </a:rPr>
            <a:t> </a:t>
          </a:r>
        </a:p>
      </dgm:t>
    </dgm:pt>
    <dgm:pt modelId="{2CAC606C-9218-495B-B922-E760EF5E9701}" type="parTrans" cxnId="{51F27DBD-830A-4BD9-B6C1-F84BE764FCA5}">
      <dgm:prSet/>
      <dgm:spPr/>
      <dgm:t>
        <a:bodyPr/>
        <a:lstStyle/>
        <a:p>
          <a:endParaRPr lang="en-US"/>
        </a:p>
      </dgm:t>
    </dgm:pt>
    <dgm:pt modelId="{5BDD9B1E-D0A7-4996-A5CB-E71E7C9FC875}" type="sibTrans" cxnId="{51F27DBD-830A-4BD9-B6C1-F84BE764FCA5}">
      <dgm:prSet/>
      <dgm:spPr/>
      <dgm:t>
        <a:bodyPr/>
        <a:lstStyle/>
        <a:p>
          <a:endParaRPr lang="en-US"/>
        </a:p>
      </dgm:t>
    </dgm:pt>
    <dgm:pt modelId="{7C2AFE3F-08A6-4F75-B73F-0E7443154AC3}">
      <dgm:prSet/>
      <dgm:spPr/>
      <dgm:t>
        <a:bodyPr/>
        <a:lstStyle/>
        <a:p>
          <a:r>
            <a:rPr lang="en-US" dirty="0" err="1">
              <a:latin typeface="Times New Roman" panose="02020603050405020304" pitchFamily="18" charset="0"/>
              <a:cs typeface="Times New Roman" panose="02020603050405020304" pitchFamily="18" charset="0"/>
            </a:rPr>
            <a:t>Smanjiti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gužve</a:t>
          </a:r>
          <a:r>
            <a:rPr lang="en-US" dirty="0">
              <a:latin typeface="Times New Roman" panose="02020603050405020304" pitchFamily="18" charset="0"/>
              <a:cs typeface="Times New Roman" panose="02020603050405020304" pitchFamily="18" charset="0"/>
            </a:rPr>
            <a:t> u </a:t>
          </a:r>
          <a:r>
            <a:rPr lang="en-US" dirty="0" err="1">
              <a:latin typeface="Times New Roman" panose="02020603050405020304" pitchFamily="18" charset="0"/>
              <a:cs typeface="Times New Roman" panose="02020603050405020304" pitchFamily="18" charset="0"/>
            </a:rPr>
            <a:t>saobraćaju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osigurati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sigurnu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vožnju</a:t>
          </a:r>
          <a:endParaRPr lang="en-US" dirty="0">
            <a:latin typeface="Times New Roman" panose="02020603050405020304" pitchFamily="18" charset="0"/>
            <a:cs typeface="Times New Roman" panose="02020603050405020304" pitchFamily="18" charset="0"/>
          </a:endParaRPr>
        </a:p>
      </dgm:t>
    </dgm:pt>
    <dgm:pt modelId="{F81EB579-A4E5-4E5B-9580-96060FE8D219}" type="parTrans" cxnId="{2AB7CA76-0C11-4DE2-BEB7-94942DA6C65E}">
      <dgm:prSet/>
      <dgm:spPr/>
      <dgm:t>
        <a:bodyPr/>
        <a:lstStyle/>
        <a:p>
          <a:endParaRPr lang="en-US"/>
        </a:p>
      </dgm:t>
    </dgm:pt>
    <dgm:pt modelId="{61F4C613-6A42-4F09-9EFB-E4D262A933A2}" type="sibTrans" cxnId="{2AB7CA76-0C11-4DE2-BEB7-94942DA6C65E}">
      <dgm:prSet/>
      <dgm:spPr/>
      <dgm:t>
        <a:bodyPr/>
        <a:lstStyle/>
        <a:p>
          <a:endParaRPr lang="en-US"/>
        </a:p>
      </dgm:t>
    </dgm:pt>
    <dgm:pt modelId="{12A0090A-0B75-4B21-BC5E-27F485E6FAD6}">
      <dgm:prSet/>
      <dgm:spPr/>
      <dgm:t>
        <a:bodyPr/>
        <a:lstStyle/>
        <a:p>
          <a:r>
            <a:rPr lang="hr-HR">
              <a:latin typeface="Times New Roman" panose="02020603050405020304" pitchFamily="18" charset="0"/>
              <a:cs typeface="Times New Roman" panose="02020603050405020304" pitchFamily="18" charset="0"/>
            </a:rPr>
            <a:t>Planovi za budućnost</a:t>
          </a:r>
          <a:endParaRPr lang="en-US">
            <a:latin typeface="Times New Roman" panose="02020603050405020304" pitchFamily="18" charset="0"/>
            <a:cs typeface="Times New Roman" panose="02020603050405020304" pitchFamily="18" charset="0"/>
          </a:endParaRPr>
        </a:p>
      </dgm:t>
    </dgm:pt>
    <dgm:pt modelId="{C4CECDC5-4F6E-45B0-9F6B-474F98D5071A}" type="parTrans" cxnId="{C9001139-DBCB-4A79-A773-AC72D4BC9C16}">
      <dgm:prSet/>
      <dgm:spPr/>
      <dgm:t>
        <a:bodyPr/>
        <a:lstStyle/>
        <a:p>
          <a:endParaRPr lang="en-US"/>
        </a:p>
      </dgm:t>
    </dgm:pt>
    <dgm:pt modelId="{5534C2D6-AC1E-476D-BAE5-8E8F66865103}" type="sibTrans" cxnId="{C9001139-DBCB-4A79-A773-AC72D4BC9C16}">
      <dgm:prSet/>
      <dgm:spPr/>
      <dgm:t>
        <a:bodyPr/>
        <a:lstStyle/>
        <a:p>
          <a:endParaRPr lang="en-US"/>
        </a:p>
      </dgm:t>
    </dgm:pt>
    <dgm:pt modelId="{20833987-5E4A-4AA0-A51E-5AA3B829764B}">
      <dgm:prSet/>
      <dgm:spPr/>
      <dgm:t>
        <a:bodyPr/>
        <a:lstStyle/>
        <a:p>
          <a:r>
            <a:rPr lang="en-US">
              <a:latin typeface="Times New Roman" panose="02020603050405020304" pitchFamily="18" charset="0"/>
              <a:cs typeface="Times New Roman" panose="02020603050405020304" pitchFamily="18" charset="0"/>
            </a:rPr>
            <a:t>Napraviti Android aplikaciju</a:t>
          </a:r>
        </a:p>
      </dgm:t>
    </dgm:pt>
    <dgm:pt modelId="{E4F30CAF-AD86-4EE2-B2E2-9DED596D677E}" type="parTrans" cxnId="{293B83A2-0B7B-48B4-A35C-C216F191B1AC}">
      <dgm:prSet/>
      <dgm:spPr/>
      <dgm:t>
        <a:bodyPr/>
        <a:lstStyle/>
        <a:p>
          <a:endParaRPr lang="en-US"/>
        </a:p>
      </dgm:t>
    </dgm:pt>
    <dgm:pt modelId="{A6B7D96E-12A8-4B7C-8CF1-7ADA12D9E3D8}" type="sibTrans" cxnId="{293B83A2-0B7B-48B4-A35C-C216F191B1AC}">
      <dgm:prSet/>
      <dgm:spPr/>
      <dgm:t>
        <a:bodyPr/>
        <a:lstStyle/>
        <a:p>
          <a:endParaRPr lang="en-US"/>
        </a:p>
      </dgm:t>
    </dgm:pt>
    <dgm:pt modelId="{A44961EE-E593-49B8-BDE0-355FEF150DAF}">
      <dgm:prSet/>
      <dgm:spPr/>
      <dgm:t>
        <a:bodyPr/>
        <a:lstStyle/>
        <a:p>
          <a:r>
            <a:rPr lang="en-US">
              <a:latin typeface="Times New Roman" panose="02020603050405020304" pitchFamily="18" charset="0"/>
              <a:cs typeface="Times New Roman" panose="02020603050405020304" pitchFamily="18" charset="0"/>
            </a:rPr>
            <a:t>Ubaciti prikaz live kamera </a:t>
          </a:r>
        </a:p>
      </dgm:t>
    </dgm:pt>
    <dgm:pt modelId="{B1D967E2-E531-441C-BFC6-ECD7A7DC05C3}" type="parTrans" cxnId="{CB37F93A-1438-46BD-B7D3-BEBB61A75DAA}">
      <dgm:prSet/>
      <dgm:spPr/>
      <dgm:t>
        <a:bodyPr/>
        <a:lstStyle/>
        <a:p>
          <a:endParaRPr lang="en-US"/>
        </a:p>
      </dgm:t>
    </dgm:pt>
    <dgm:pt modelId="{0FE833BC-AC10-41AB-9EF7-06A557A650E9}" type="sibTrans" cxnId="{CB37F93A-1438-46BD-B7D3-BEBB61A75DAA}">
      <dgm:prSet/>
      <dgm:spPr/>
      <dgm:t>
        <a:bodyPr/>
        <a:lstStyle/>
        <a:p>
          <a:endParaRPr lang="en-US"/>
        </a:p>
      </dgm:t>
    </dgm:pt>
    <dgm:pt modelId="{D5DE1C3F-ED72-4E99-8411-E3D13AA46FCF}">
      <dgm:prSet/>
      <dgm:spPr/>
      <dgm:t>
        <a:bodyPr/>
        <a:lstStyle/>
        <a:p>
          <a:r>
            <a:rPr lang="en-US">
              <a:latin typeface="Times New Roman" panose="02020603050405020304" pitchFamily="18" charset="0"/>
              <a:cs typeface="Times New Roman" panose="02020603050405020304" pitchFamily="18" charset="0"/>
            </a:rPr>
            <a:t>Uvesti concept korisnika</a:t>
          </a:r>
        </a:p>
      </dgm:t>
    </dgm:pt>
    <dgm:pt modelId="{D5A00EA3-9AC3-4B63-AE54-4EB9F16CED34}" type="parTrans" cxnId="{35C76CEE-B0D5-4AF0-B83A-DD33B89791A8}">
      <dgm:prSet/>
      <dgm:spPr/>
      <dgm:t>
        <a:bodyPr/>
        <a:lstStyle/>
        <a:p>
          <a:endParaRPr lang="en-US"/>
        </a:p>
      </dgm:t>
    </dgm:pt>
    <dgm:pt modelId="{4B6F6077-8E6A-447A-8ADA-D67AA8D57830}" type="sibTrans" cxnId="{35C76CEE-B0D5-4AF0-B83A-DD33B89791A8}">
      <dgm:prSet/>
      <dgm:spPr/>
      <dgm:t>
        <a:bodyPr/>
        <a:lstStyle/>
        <a:p>
          <a:endParaRPr lang="en-US"/>
        </a:p>
      </dgm:t>
    </dgm:pt>
    <dgm:pt modelId="{14A3DBEA-8EB4-4C5D-9BA3-DB739023A81F}">
      <dgm:prSet/>
      <dgm:spPr/>
      <dgm:t>
        <a:bodyPr/>
        <a:lstStyle/>
        <a:p>
          <a:r>
            <a:rPr lang="en-US">
              <a:latin typeface="Times New Roman" panose="02020603050405020304" pitchFamily="18" charset="0"/>
              <a:cs typeface="Times New Roman" panose="02020603050405020304" pitchFamily="18" charset="0"/>
            </a:rPr>
            <a:t>Proširiti klasu znakova </a:t>
          </a:r>
        </a:p>
      </dgm:t>
    </dgm:pt>
    <dgm:pt modelId="{A82E815B-3AAE-40B5-A5EB-AE487C6093B4}" type="parTrans" cxnId="{A5F6BE52-120D-4A31-AE74-37C51A2526BA}">
      <dgm:prSet/>
      <dgm:spPr/>
      <dgm:t>
        <a:bodyPr/>
        <a:lstStyle/>
        <a:p>
          <a:endParaRPr lang="en-US"/>
        </a:p>
      </dgm:t>
    </dgm:pt>
    <dgm:pt modelId="{C73DAD1C-E6EF-4ADA-BE20-B45849056538}" type="sibTrans" cxnId="{A5F6BE52-120D-4A31-AE74-37C51A2526BA}">
      <dgm:prSet/>
      <dgm:spPr/>
      <dgm:t>
        <a:bodyPr/>
        <a:lstStyle/>
        <a:p>
          <a:endParaRPr lang="en-US"/>
        </a:p>
      </dgm:t>
    </dgm:pt>
    <dgm:pt modelId="{B0C3FCB3-09F7-438B-8BB2-7F09D648EFA4}">
      <dgm:prSet/>
      <dgm:spPr/>
      <dgm:t>
        <a:bodyPr/>
        <a:lstStyle/>
        <a:p>
          <a:r>
            <a:rPr lang="en-US">
              <a:latin typeface="Times New Roman" panose="02020603050405020304" pitchFamily="18" charset="0"/>
              <a:cs typeface="Times New Roman" panose="02020603050405020304" pitchFamily="18" charset="0"/>
            </a:rPr>
            <a:t>Implementirati brisanje starih podataka na dnevnoj bazi</a:t>
          </a:r>
        </a:p>
      </dgm:t>
    </dgm:pt>
    <dgm:pt modelId="{BBC68AF0-716D-4581-B38B-5DF8AD0A8153}" type="parTrans" cxnId="{9E8625E5-BE54-4CBD-AB9E-CEB54CFCF058}">
      <dgm:prSet/>
      <dgm:spPr/>
      <dgm:t>
        <a:bodyPr/>
        <a:lstStyle/>
        <a:p>
          <a:endParaRPr lang="en-US"/>
        </a:p>
      </dgm:t>
    </dgm:pt>
    <dgm:pt modelId="{32EDDE82-E78D-4D5D-A33D-77EA29CDEF04}" type="sibTrans" cxnId="{9E8625E5-BE54-4CBD-AB9E-CEB54CFCF058}">
      <dgm:prSet/>
      <dgm:spPr/>
      <dgm:t>
        <a:bodyPr/>
        <a:lstStyle/>
        <a:p>
          <a:endParaRPr lang="en-US"/>
        </a:p>
      </dgm:t>
    </dgm:pt>
    <dgm:pt modelId="{6B5C0CB2-0710-4150-80D3-5A5BC4D4E519}">
      <dgm:prSet/>
      <dgm:spPr/>
      <dgm:t>
        <a:bodyPr/>
        <a:lstStyle/>
        <a:p>
          <a:r>
            <a:rPr lang="en-US">
              <a:latin typeface="Times New Roman" panose="02020603050405020304" pitchFamily="18" charset="0"/>
              <a:cs typeface="Times New Roman" panose="02020603050405020304" pitchFamily="18" charset="0"/>
            </a:rPr>
            <a:t>Objava aplikacije na app store </a:t>
          </a:r>
        </a:p>
      </dgm:t>
    </dgm:pt>
    <dgm:pt modelId="{DD473AD9-6D46-4169-A372-5CC94CC913B8}" type="parTrans" cxnId="{94466DFF-5544-4FD0-B9D9-628801170B2F}">
      <dgm:prSet/>
      <dgm:spPr/>
      <dgm:t>
        <a:bodyPr/>
        <a:lstStyle/>
        <a:p>
          <a:endParaRPr lang="en-US"/>
        </a:p>
      </dgm:t>
    </dgm:pt>
    <dgm:pt modelId="{7636FB2B-B9DA-4EC8-94E8-E24896442684}" type="sibTrans" cxnId="{94466DFF-5544-4FD0-B9D9-628801170B2F}">
      <dgm:prSet/>
      <dgm:spPr/>
      <dgm:t>
        <a:bodyPr/>
        <a:lstStyle/>
        <a:p>
          <a:endParaRPr lang="en-US"/>
        </a:p>
      </dgm:t>
    </dgm:pt>
    <dgm:pt modelId="{6AC64F89-548A-4190-B53F-69F925B051EB}">
      <dgm:prSet/>
      <dgm:spPr/>
      <dgm:t>
        <a:bodyPr/>
        <a:lstStyle/>
        <a:p>
          <a:r>
            <a:rPr lang="hr-HR" dirty="0">
              <a:latin typeface="Times New Roman" panose="02020603050405020304" pitchFamily="18" charset="0"/>
              <a:cs typeface="Times New Roman" panose="02020603050405020304" pitchFamily="18" charset="0"/>
            </a:rPr>
            <a:t>Apple </a:t>
          </a:r>
          <a:r>
            <a:rPr lang="hr-HR" dirty="0" err="1">
              <a:latin typeface="Times New Roman" panose="02020603050405020304" pitchFamily="18" charset="0"/>
              <a:cs typeface="Times New Roman" panose="02020603050405020304" pitchFamily="18" charset="0"/>
            </a:rPr>
            <a:t>Developer</a:t>
          </a:r>
          <a:r>
            <a:rPr lang="hr-HR" dirty="0">
              <a:latin typeface="Times New Roman" panose="02020603050405020304" pitchFamily="18" charset="0"/>
              <a:cs typeface="Times New Roman" panose="02020603050405020304" pitchFamily="18" charset="0"/>
            </a:rPr>
            <a:t> Program - 99.99$</a:t>
          </a:r>
          <a:endParaRPr lang="en-US" dirty="0">
            <a:latin typeface="Times New Roman" panose="02020603050405020304" pitchFamily="18" charset="0"/>
            <a:cs typeface="Times New Roman" panose="02020603050405020304" pitchFamily="18" charset="0"/>
          </a:endParaRPr>
        </a:p>
      </dgm:t>
    </dgm:pt>
    <dgm:pt modelId="{CD40A83B-2EBF-4DA4-B02E-8A184BE6254C}" type="parTrans" cxnId="{973E0C20-6C94-4753-8F3A-C09F9173A660}">
      <dgm:prSet/>
      <dgm:spPr/>
      <dgm:t>
        <a:bodyPr/>
        <a:lstStyle/>
        <a:p>
          <a:endParaRPr lang="en-US"/>
        </a:p>
      </dgm:t>
    </dgm:pt>
    <dgm:pt modelId="{348FFC43-767C-4531-94FC-4783D01AC2B5}" type="sibTrans" cxnId="{973E0C20-6C94-4753-8F3A-C09F9173A660}">
      <dgm:prSet/>
      <dgm:spPr/>
      <dgm:t>
        <a:bodyPr/>
        <a:lstStyle/>
        <a:p>
          <a:endParaRPr lang="en-US"/>
        </a:p>
      </dgm:t>
    </dgm:pt>
    <dgm:pt modelId="{3BBBB0AC-EA11-2A4F-BB9E-66E385AC7DDB}" type="pres">
      <dgm:prSet presAssocID="{50E01776-0C1F-4249-8D2A-5B4A20B219C4}" presName="linear" presStyleCnt="0">
        <dgm:presLayoutVars>
          <dgm:dir/>
          <dgm:animLvl val="lvl"/>
          <dgm:resizeHandles val="exact"/>
        </dgm:presLayoutVars>
      </dgm:prSet>
      <dgm:spPr/>
    </dgm:pt>
    <dgm:pt modelId="{1A614100-648C-454E-815A-5ADB9B0B324B}" type="pres">
      <dgm:prSet presAssocID="{BCD6E739-8BDE-416D-AF87-780939B96AA2}" presName="parentLin" presStyleCnt="0"/>
      <dgm:spPr/>
    </dgm:pt>
    <dgm:pt modelId="{CA4FCCF2-6753-5E42-9F9C-28F2AD1314B0}" type="pres">
      <dgm:prSet presAssocID="{BCD6E739-8BDE-416D-AF87-780939B96AA2}" presName="parentLeftMargin" presStyleLbl="node1" presStyleIdx="0" presStyleCnt="3"/>
      <dgm:spPr/>
    </dgm:pt>
    <dgm:pt modelId="{9E672AA9-6AEE-D34A-A264-5425876410FD}" type="pres">
      <dgm:prSet presAssocID="{BCD6E739-8BDE-416D-AF87-780939B96AA2}" presName="parentText" presStyleLbl="node1" presStyleIdx="0" presStyleCnt="3">
        <dgm:presLayoutVars>
          <dgm:chMax val="0"/>
          <dgm:bulletEnabled val="1"/>
        </dgm:presLayoutVars>
      </dgm:prSet>
      <dgm:spPr/>
    </dgm:pt>
    <dgm:pt modelId="{712BB060-46C7-F145-B5CB-9746AC9BD2B7}" type="pres">
      <dgm:prSet presAssocID="{BCD6E739-8BDE-416D-AF87-780939B96AA2}" presName="negativeSpace" presStyleCnt="0"/>
      <dgm:spPr/>
    </dgm:pt>
    <dgm:pt modelId="{3BA664DA-2DC1-5746-8BBB-220A6ACB2A6D}" type="pres">
      <dgm:prSet presAssocID="{BCD6E739-8BDE-416D-AF87-780939B96AA2}" presName="childText" presStyleLbl="conFgAcc1" presStyleIdx="0" presStyleCnt="3">
        <dgm:presLayoutVars>
          <dgm:bulletEnabled val="1"/>
        </dgm:presLayoutVars>
      </dgm:prSet>
      <dgm:spPr/>
    </dgm:pt>
    <dgm:pt modelId="{0783BD3D-AF89-5041-B452-C2C2FD5E1801}" type="pres">
      <dgm:prSet presAssocID="{66A2E46B-94B5-4FE9-8A88-53E31FACFD3D}" presName="spaceBetweenRectangles" presStyleCnt="0"/>
      <dgm:spPr/>
    </dgm:pt>
    <dgm:pt modelId="{69874E25-DAEE-3E48-A84F-3E2F673AB2C3}" type="pres">
      <dgm:prSet presAssocID="{12A0090A-0B75-4B21-BC5E-27F485E6FAD6}" presName="parentLin" presStyleCnt="0"/>
      <dgm:spPr/>
    </dgm:pt>
    <dgm:pt modelId="{4C5B5ADC-F64F-0C4B-A425-DBB1DCB4046D}" type="pres">
      <dgm:prSet presAssocID="{12A0090A-0B75-4B21-BC5E-27F485E6FAD6}" presName="parentLeftMargin" presStyleLbl="node1" presStyleIdx="0" presStyleCnt="3"/>
      <dgm:spPr/>
    </dgm:pt>
    <dgm:pt modelId="{712C8E16-4AB2-A74C-B831-34BAD7A8C406}" type="pres">
      <dgm:prSet presAssocID="{12A0090A-0B75-4B21-BC5E-27F485E6FAD6}" presName="parentText" presStyleLbl="node1" presStyleIdx="1" presStyleCnt="3">
        <dgm:presLayoutVars>
          <dgm:chMax val="0"/>
          <dgm:bulletEnabled val="1"/>
        </dgm:presLayoutVars>
      </dgm:prSet>
      <dgm:spPr/>
    </dgm:pt>
    <dgm:pt modelId="{A9A69764-3CA1-D644-A87D-D3F0899460F5}" type="pres">
      <dgm:prSet presAssocID="{12A0090A-0B75-4B21-BC5E-27F485E6FAD6}" presName="negativeSpace" presStyleCnt="0"/>
      <dgm:spPr/>
    </dgm:pt>
    <dgm:pt modelId="{18404572-AB2F-9643-9F81-9AC91C1CBCDE}" type="pres">
      <dgm:prSet presAssocID="{12A0090A-0B75-4B21-BC5E-27F485E6FAD6}" presName="childText" presStyleLbl="conFgAcc1" presStyleIdx="1" presStyleCnt="3">
        <dgm:presLayoutVars>
          <dgm:bulletEnabled val="1"/>
        </dgm:presLayoutVars>
      </dgm:prSet>
      <dgm:spPr/>
    </dgm:pt>
    <dgm:pt modelId="{183D6ABC-1C1F-1345-89F4-94330D82E5F4}" type="pres">
      <dgm:prSet presAssocID="{5534C2D6-AC1E-476D-BAE5-8E8F66865103}" presName="spaceBetweenRectangles" presStyleCnt="0"/>
      <dgm:spPr/>
    </dgm:pt>
    <dgm:pt modelId="{3A5291C4-5C41-8246-B825-871C23E10E4C}" type="pres">
      <dgm:prSet presAssocID="{6B5C0CB2-0710-4150-80D3-5A5BC4D4E519}" presName="parentLin" presStyleCnt="0"/>
      <dgm:spPr/>
    </dgm:pt>
    <dgm:pt modelId="{732CEEEB-A352-434D-9E80-820C4ED9FE3C}" type="pres">
      <dgm:prSet presAssocID="{6B5C0CB2-0710-4150-80D3-5A5BC4D4E519}" presName="parentLeftMargin" presStyleLbl="node1" presStyleIdx="1" presStyleCnt="3"/>
      <dgm:spPr/>
    </dgm:pt>
    <dgm:pt modelId="{E01F91C8-487D-4049-AAC9-BA17BF047641}" type="pres">
      <dgm:prSet presAssocID="{6B5C0CB2-0710-4150-80D3-5A5BC4D4E519}" presName="parentText" presStyleLbl="node1" presStyleIdx="2" presStyleCnt="3">
        <dgm:presLayoutVars>
          <dgm:chMax val="0"/>
          <dgm:bulletEnabled val="1"/>
        </dgm:presLayoutVars>
      </dgm:prSet>
      <dgm:spPr/>
    </dgm:pt>
    <dgm:pt modelId="{8984C141-C096-6643-9F3B-08DCD2A12398}" type="pres">
      <dgm:prSet presAssocID="{6B5C0CB2-0710-4150-80D3-5A5BC4D4E519}" presName="negativeSpace" presStyleCnt="0"/>
      <dgm:spPr/>
    </dgm:pt>
    <dgm:pt modelId="{8C825578-7348-0941-9066-C1216A7349BB}" type="pres">
      <dgm:prSet presAssocID="{6B5C0CB2-0710-4150-80D3-5A5BC4D4E519}" presName="childText" presStyleLbl="conFgAcc1" presStyleIdx="2" presStyleCnt="3">
        <dgm:presLayoutVars>
          <dgm:bulletEnabled val="1"/>
        </dgm:presLayoutVars>
      </dgm:prSet>
      <dgm:spPr/>
    </dgm:pt>
  </dgm:ptLst>
  <dgm:cxnLst>
    <dgm:cxn modelId="{ED95CF08-9145-4847-A7E0-043C8B635CB1}" type="presOf" srcId="{12A0090A-0B75-4B21-BC5E-27F485E6FAD6}" destId="{4C5B5ADC-F64F-0C4B-A425-DBB1DCB4046D}" srcOrd="0" destOrd="0" presId="urn:microsoft.com/office/officeart/2005/8/layout/list1"/>
    <dgm:cxn modelId="{973E0C20-6C94-4753-8F3A-C09F9173A660}" srcId="{6B5C0CB2-0710-4150-80D3-5A5BC4D4E519}" destId="{6AC64F89-548A-4190-B53F-69F925B051EB}" srcOrd="0" destOrd="0" parTransId="{CD40A83B-2EBF-4DA4-B02E-8A184BE6254C}" sibTransId="{348FFC43-767C-4531-94FC-4783D01AC2B5}"/>
    <dgm:cxn modelId="{97A7BE2C-C15F-4A18-ACE7-24738B1743BE}" srcId="{50E01776-0C1F-4249-8D2A-5B4A20B219C4}" destId="{BCD6E739-8BDE-416D-AF87-780939B96AA2}" srcOrd="0" destOrd="0" parTransId="{6FFE92DD-3A18-4D46-90A0-91716D89860D}" sibTransId="{66A2E46B-94B5-4FE9-8A88-53E31FACFD3D}"/>
    <dgm:cxn modelId="{FE8D5D37-2C70-F940-A631-E9BD9E703549}" type="presOf" srcId="{50E01776-0C1F-4249-8D2A-5B4A20B219C4}" destId="{3BBBB0AC-EA11-2A4F-BB9E-66E385AC7DDB}" srcOrd="0" destOrd="0" presId="urn:microsoft.com/office/officeart/2005/8/layout/list1"/>
    <dgm:cxn modelId="{C9001139-DBCB-4A79-A773-AC72D4BC9C16}" srcId="{50E01776-0C1F-4249-8D2A-5B4A20B219C4}" destId="{12A0090A-0B75-4B21-BC5E-27F485E6FAD6}" srcOrd="1" destOrd="0" parTransId="{C4CECDC5-4F6E-45B0-9F6B-474F98D5071A}" sibTransId="{5534C2D6-AC1E-476D-BAE5-8E8F66865103}"/>
    <dgm:cxn modelId="{CB37F93A-1438-46BD-B7D3-BEBB61A75DAA}" srcId="{12A0090A-0B75-4B21-BC5E-27F485E6FAD6}" destId="{A44961EE-E593-49B8-BDE0-355FEF150DAF}" srcOrd="1" destOrd="0" parTransId="{B1D967E2-E531-441C-BFC6-ECD7A7DC05C3}" sibTransId="{0FE833BC-AC10-41AB-9EF7-06A557A650E9}"/>
    <dgm:cxn modelId="{CBFBE74F-0C70-E547-A2DC-4F619C5A3B85}" type="presOf" srcId="{7C2AFE3F-08A6-4F75-B73F-0E7443154AC3}" destId="{3BA664DA-2DC1-5746-8BBB-220A6ACB2A6D}" srcOrd="0" destOrd="1" presId="urn:microsoft.com/office/officeart/2005/8/layout/list1"/>
    <dgm:cxn modelId="{A5F6BE52-120D-4A31-AE74-37C51A2526BA}" srcId="{12A0090A-0B75-4B21-BC5E-27F485E6FAD6}" destId="{14A3DBEA-8EB4-4C5D-9BA3-DB739023A81F}" srcOrd="3" destOrd="0" parTransId="{A82E815B-3AAE-40B5-A5EB-AE487C6093B4}" sibTransId="{C73DAD1C-E6EF-4ADA-BE20-B45849056538}"/>
    <dgm:cxn modelId="{A4D86C58-1679-ED47-A2AE-0046F8219E2C}" type="presOf" srcId="{9125308F-AB19-4C02-84E3-592072A90373}" destId="{3BA664DA-2DC1-5746-8BBB-220A6ACB2A6D}" srcOrd="0" destOrd="0" presId="urn:microsoft.com/office/officeart/2005/8/layout/list1"/>
    <dgm:cxn modelId="{EA190C5A-F6E2-8443-9E43-1C4CB3AF8373}" type="presOf" srcId="{6B5C0CB2-0710-4150-80D3-5A5BC4D4E519}" destId="{E01F91C8-487D-4049-AAC9-BA17BF047641}" srcOrd="1" destOrd="0" presId="urn:microsoft.com/office/officeart/2005/8/layout/list1"/>
    <dgm:cxn modelId="{8BDBEB66-D1BA-F94C-9D64-A52FD9DB6692}" type="presOf" srcId="{20833987-5E4A-4AA0-A51E-5AA3B829764B}" destId="{18404572-AB2F-9643-9F81-9AC91C1CBCDE}" srcOrd="0" destOrd="0" presId="urn:microsoft.com/office/officeart/2005/8/layout/list1"/>
    <dgm:cxn modelId="{5505846A-7491-274B-B3D8-8102867E41DB}" type="presOf" srcId="{BCD6E739-8BDE-416D-AF87-780939B96AA2}" destId="{CA4FCCF2-6753-5E42-9F9C-28F2AD1314B0}" srcOrd="0" destOrd="0" presId="urn:microsoft.com/office/officeart/2005/8/layout/list1"/>
    <dgm:cxn modelId="{50AFC471-9378-2449-BCC4-60924A4C5C9C}" type="presOf" srcId="{BCD6E739-8BDE-416D-AF87-780939B96AA2}" destId="{9E672AA9-6AEE-D34A-A264-5425876410FD}" srcOrd="1" destOrd="0" presId="urn:microsoft.com/office/officeart/2005/8/layout/list1"/>
    <dgm:cxn modelId="{2AB7CA76-0C11-4DE2-BEB7-94942DA6C65E}" srcId="{BCD6E739-8BDE-416D-AF87-780939B96AA2}" destId="{7C2AFE3F-08A6-4F75-B73F-0E7443154AC3}" srcOrd="1" destOrd="0" parTransId="{F81EB579-A4E5-4E5B-9580-96060FE8D219}" sibTransId="{61F4C613-6A42-4F09-9EFB-E4D262A933A2}"/>
    <dgm:cxn modelId="{3E89B28B-8E4F-2B49-9B86-19F2E08CCB0D}" type="presOf" srcId="{D5DE1C3F-ED72-4E99-8411-E3D13AA46FCF}" destId="{18404572-AB2F-9643-9F81-9AC91C1CBCDE}" srcOrd="0" destOrd="2" presId="urn:microsoft.com/office/officeart/2005/8/layout/list1"/>
    <dgm:cxn modelId="{293B83A2-0B7B-48B4-A35C-C216F191B1AC}" srcId="{12A0090A-0B75-4B21-BC5E-27F485E6FAD6}" destId="{20833987-5E4A-4AA0-A51E-5AA3B829764B}" srcOrd="0" destOrd="0" parTransId="{E4F30CAF-AD86-4EE2-B2E2-9DED596D677E}" sibTransId="{A6B7D96E-12A8-4B7C-8CF1-7ADA12D9E3D8}"/>
    <dgm:cxn modelId="{F5EA39B4-39F5-254F-8EEC-4E4FA55C2408}" type="presOf" srcId="{6AC64F89-548A-4190-B53F-69F925B051EB}" destId="{8C825578-7348-0941-9066-C1216A7349BB}" srcOrd="0" destOrd="0" presId="urn:microsoft.com/office/officeart/2005/8/layout/list1"/>
    <dgm:cxn modelId="{14AD30B8-D100-AD4B-8F17-1F6754026A7A}" type="presOf" srcId="{6B5C0CB2-0710-4150-80D3-5A5BC4D4E519}" destId="{732CEEEB-A352-434D-9E80-820C4ED9FE3C}" srcOrd="0" destOrd="0" presId="urn:microsoft.com/office/officeart/2005/8/layout/list1"/>
    <dgm:cxn modelId="{51F27DBD-830A-4BD9-B6C1-F84BE764FCA5}" srcId="{BCD6E739-8BDE-416D-AF87-780939B96AA2}" destId="{9125308F-AB19-4C02-84E3-592072A90373}" srcOrd="0" destOrd="0" parTransId="{2CAC606C-9218-495B-B922-E760EF5E9701}" sibTransId="{5BDD9B1E-D0A7-4996-A5CB-E71E7C9FC875}"/>
    <dgm:cxn modelId="{ECE32BC8-1A6D-F34B-BB7F-4C59EBF5C54D}" type="presOf" srcId="{B0C3FCB3-09F7-438B-8BB2-7F09D648EFA4}" destId="{18404572-AB2F-9643-9F81-9AC91C1CBCDE}" srcOrd="0" destOrd="4" presId="urn:microsoft.com/office/officeart/2005/8/layout/list1"/>
    <dgm:cxn modelId="{F496A0D4-9F6E-5B44-9B51-F2D0993DBCDC}" type="presOf" srcId="{14A3DBEA-8EB4-4C5D-9BA3-DB739023A81F}" destId="{18404572-AB2F-9643-9F81-9AC91C1CBCDE}" srcOrd="0" destOrd="3" presId="urn:microsoft.com/office/officeart/2005/8/layout/list1"/>
    <dgm:cxn modelId="{0A7B34D8-394A-8349-8725-A30E7296DC25}" type="presOf" srcId="{A44961EE-E593-49B8-BDE0-355FEF150DAF}" destId="{18404572-AB2F-9643-9F81-9AC91C1CBCDE}" srcOrd="0" destOrd="1" presId="urn:microsoft.com/office/officeart/2005/8/layout/list1"/>
    <dgm:cxn modelId="{9E8625E5-BE54-4CBD-AB9E-CEB54CFCF058}" srcId="{12A0090A-0B75-4B21-BC5E-27F485E6FAD6}" destId="{B0C3FCB3-09F7-438B-8BB2-7F09D648EFA4}" srcOrd="4" destOrd="0" parTransId="{BBC68AF0-716D-4581-B38B-5DF8AD0A8153}" sibTransId="{32EDDE82-E78D-4D5D-A33D-77EA29CDEF04}"/>
    <dgm:cxn modelId="{988536ED-0B4B-DE4D-B911-A9378E7AA974}" type="presOf" srcId="{12A0090A-0B75-4B21-BC5E-27F485E6FAD6}" destId="{712C8E16-4AB2-A74C-B831-34BAD7A8C406}" srcOrd="1" destOrd="0" presId="urn:microsoft.com/office/officeart/2005/8/layout/list1"/>
    <dgm:cxn modelId="{35C76CEE-B0D5-4AF0-B83A-DD33B89791A8}" srcId="{12A0090A-0B75-4B21-BC5E-27F485E6FAD6}" destId="{D5DE1C3F-ED72-4E99-8411-E3D13AA46FCF}" srcOrd="2" destOrd="0" parTransId="{D5A00EA3-9AC3-4B63-AE54-4EB9F16CED34}" sibTransId="{4B6F6077-8E6A-447A-8ADA-D67AA8D57830}"/>
    <dgm:cxn modelId="{94466DFF-5544-4FD0-B9D9-628801170B2F}" srcId="{50E01776-0C1F-4249-8D2A-5B4A20B219C4}" destId="{6B5C0CB2-0710-4150-80D3-5A5BC4D4E519}" srcOrd="2" destOrd="0" parTransId="{DD473AD9-6D46-4169-A372-5CC94CC913B8}" sibTransId="{7636FB2B-B9DA-4EC8-94E8-E24896442684}"/>
    <dgm:cxn modelId="{9DD3128E-791E-4B4B-95B4-890F9DDB45B1}" type="presParOf" srcId="{3BBBB0AC-EA11-2A4F-BB9E-66E385AC7DDB}" destId="{1A614100-648C-454E-815A-5ADB9B0B324B}" srcOrd="0" destOrd="0" presId="urn:microsoft.com/office/officeart/2005/8/layout/list1"/>
    <dgm:cxn modelId="{61882B76-34A2-5343-ABB0-D9107C97026B}" type="presParOf" srcId="{1A614100-648C-454E-815A-5ADB9B0B324B}" destId="{CA4FCCF2-6753-5E42-9F9C-28F2AD1314B0}" srcOrd="0" destOrd="0" presId="urn:microsoft.com/office/officeart/2005/8/layout/list1"/>
    <dgm:cxn modelId="{507ACDD9-2CC1-CB4A-BAF5-7F36530A9B65}" type="presParOf" srcId="{1A614100-648C-454E-815A-5ADB9B0B324B}" destId="{9E672AA9-6AEE-D34A-A264-5425876410FD}" srcOrd="1" destOrd="0" presId="urn:microsoft.com/office/officeart/2005/8/layout/list1"/>
    <dgm:cxn modelId="{3B5C7860-AE28-3C4E-8AC1-AE0F03A1DEB1}" type="presParOf" srcId="{3BBBB0AC-EA11-2A4F-BB9E-66E385AC7DDB}" destId="{712BB060-46C7-F145-B5CB-9746AC9BD2B7}" srcOrd="1" destOrd="0" presId="urn:microsoft.com/office/officeart/2005/8/layout/list1"/>
    <dgm:cxn modelId="{F704D18D-C286-5F40-900A-2636232BFAAB}" type="presParOf" srcId="{3BBBB0AC-EA11-2A4F-BB9E-66E385AC7DDB}" destId="{3BA664DA-2DC1-5746-8BBB-220A6ACB2A6D}" srcOrd="2" destOrd="0" presId="urn:microsoft.com/office/officeart/2005/8/layout/list1"/>
    <dgm:cxn modelId="{5A469845-FAC4-634D-8236-AE73170F18B4}" type="presParOf" srcId="{3BBBB0AC-EA11-2A4F-BB9E-66E385AC7DDB}" destId="{0783BD3D-AF89-5041-B452-C2C2FD5E1801}" srcOrd="3" destOrd="0" presId="urn:microsoft.com/office/officeart/2005/8/layout/list1"/>
    <dgm:cxn modelId="{30F2632E-3786-3C49-BB06-AF9D2326A892}" type="presParOf" srcId="{3BBBB0AC-EA11-2A4F-BB9E-66E385AC7DDB}" destId="{69874E25-DAEE-3E48-A84F-3E2F673AB2C3}" srcOrd="4" destOrd="0" presId="urn:microsoft.com/office/officeart/2005/8/layout/list1"/>
    <dgm:cxn modelId="{8F6A848C-3116-F642-9EC4-D0E47AF428D1}" type="presParOf" srcId="{69874E25-DAEE-3E48-A84F-3E2F673AB2C3}" destId="{4C5B5ADC-F64F-0C4B-A425-DBB1DCB4046D}" srcOrd="0" destOrd="0" presId="urn:microsoft.com/office/officeart/2005/8/layout/list1"/>
    <dgm:cxn modelId="{99194056-CD75-4541-A95C-04CAC2D5C52C}" type="presParOf" srcId="{69874E25-DAEE-3E48-A84F-3E2F673AB2C3}" destId="{712C8E16-4AB2-A74C-B831-34BAD7A8C406}" srcOrd="1" destOrd="0" presId="urn:microsoft.com/office/officeart/2005/8/layout/list1"/>
    <dgm:cxn modelId="{A06838D8-6BA2-C347-9A7D-D0D04408A214}" type="presParOf" srcId="{3BBBB0AC-EA11-2A4F-BB9E-66E385AC7DDB}" destId="{A9A69764-3CA1-D644-A87D-D3F0899460F5}" srcOrd="5" destOrd="0" presId="urn:microsoft.com/office/officeart/2005/8/layout/list1"/>
    <dgm:cxn modelId="{6BDF0907-409A-A842-8BC1-48EDD06A7B60}" type="presParOf" srcId="{3BBBB0AC-EA11-2A4F-BB9E-66E385AC7DDB}" destId="{18404572-AB2F-9643-9F81-9AC91C1CBCDE}" srcOrd="6" destOrd="0" presId="urn:microsoft.com/office/officeart/2005/8/layout/list1"/>
    <dgm:cxn modelId="{5F62CCDD-66CA-8449-BB24-7C42C14A8C78}" type="presParOf" srcId="{3BBBB0AC-EA11-2A4F-BB9E-66E385AC7DDB}" destId="{183D6ABC-1C1F-1345-89F4-94330D82E5F4}" srcOrd="7" destOrd="0" presId="urn:microsoft.com/office/officeart/2005/8/layout/list1"/>
    <dgm:cxn modelId="{F4CA953E-5FCD-E346-8C6C-6C13B6B82855}" type="presParOf" srcId="{3BBBB0AC-EA11-2A4F-BB9E-66E385AC7DDB}" destId="{3A5291C4-5C41-8246-B825-871C23E10E4C}" srcOrd="8" destOrd="0" presId="urn:microsoft.com/office/officeart/2005/8/layout/list1"/>
    <dgm:cxn modelId="{806736D8-F695-D041-92D3-B1D8FE16E32F}" type="presParOf" srcId="{3A5291C4-5C41-8246-B825-871C23E10E4C}" destId="{732CEEEB-A352-434D-9E80-820C4ED9FE3C}" srcOrd="0" destOrd="0" presId="urn:microsoft.com/office/officeart/2005/8/layout/list1"/>
    <dgm:cxn modelId="{A614DF70-5147-A845-B820-DED6E76162D4}" type="presParOf" srcId="{3A5291C4-5C41-8246-B825-871C23E10E4C}" destId="{E01F91C8-487D-4049-AAC9-BA17BF047641}" srcOrd="1" destOrd="0" presId="urn:microsoft.com/office/officeart/2005/8/layout/list1"/>
    <dgm:cxn modelId="{262B959A-4E34-A444-A29E-ED532264D55E}" type="presParOf" srcId="{3BBBB0AC-EA11-2A4F-BB9E-66E385AC7DDB}" destId="{8984C141-C096-6643-9F3B-08DCD2A12398}" srcOrd="9" destOrd="0" presId="urn:microsoft.com/office/officeart/2005/8/layout/list1"/>
    <dgm:cxn modelId="{9E3957BF-82F7-CD4B-A304-CA41C96DD302}" type="presParOf" srcId="{3BBBB0AC-EA11-2A4F-BB9E-66E385AC7DDB}" destId="{8C825578-7348-0941-9066-C1216A7349B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664DA-2DC1-5746-8BBB-220A6ACB2A6D}">
      <dsp:nvSpPr>
        <dsp:cNvPr id="0" name=""/>
        <dsp:cNvSpPr/>
      </dsp:nvSpPr>
      <dsp:spPr>
        <a:xfrm>
          <a:off x="0" y="508479"/>
          <a:ext cx="7084434" cy="1638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49831" tIns="416560" rIns="549831" bIns="142240" numCol="1" spcCol="1270" anchor="t" anchorCtr="0">
          <a:noAutofit/>
        </a:bodyPr>
        <a:lstStyle/>
        <a:p>
          <a:pPr marL="228600" lvl="1" indent="-228600" algn="l" defTabSz="889000">
            <a:lnSpc>
              <a:spcPct val="90000"/>
            </a:lnSpc>
            <a:spcBef>
              <a:spcPct val="0"/>
            </a:spcBef>
            <a:spcAft>
              <a:spcPct val="15000"/>
            </a:spcAft>
            <a:buChar char="•"/>
          </a:pPr>
          <a:r>
            <a:rPr lang="hr-HR" sz="2000" kern="1200">
              <a:latin typeface="Times New Roman" panose="02020603050405020304" pitchFamily="18" charset="0"/>
              <a:cs typeface="Times New Roman" panose="02020603050405020304" pitchFamily="18" charset="0"/>
            </a:rPr>
            <a:t>Izrada IOS aplikacije za evidentiranje i praćenje radara i stanja na putevima korištenjem Swift programskog jezika</a:t>
          </a:r>
          <a:r>
            <a:rPr lang="en-US" sz="2000" kern="1200">
              <a:latin typeface="Times New Roman" panose="02020603050405020304" pitchFamily="18" charset="0"/>
              <a:cs typeface="Times New Roman" panose="02020603050405020304" pitchFamily="18" charset="0"/>
            </a:rPr>
            <a:t> </a:t>
          </a:r>
        </a:p>
        <a:p>
          <a:pPr marL="228600" lvl="1" indent="-228600" algn="l" defTabSz="889000">
            <a:lnSpc>
              <a:spcPct val="90000"/>
            </a:lnSpc>
            <a:spcBef>
              <a:spcPct val="0"/>
            </a:spcBef>
            <a:spcAft>
              <a:spcPct val="15000"/>
            </a:spcAft>
            <a:buChar char="•"/>
          </a:pPr>
          <a:r>
            <a:rPr lang="en-US" sz="2000" kern="1200" dirty="0" err="1">
              <a:latin typeface="Times New Roman" panose="02020603050405020304" pitchFamily="18" charset="0"/>
              <a:cs typeface="Times New Roman" panose="02020603050405020304" pitchFamily="18" charset="0"/>
            </a:rPr>
            <a:t>Smanjiti</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gužve</a:t>
          </a:r>
          <a:r>
            <a:rPr lang="en-US" sz="2000" kern="1200" dirty="0">
              <a:latin typeface="Times New Roman" panose="02020603050405020304" pitchFamily="18" charset="0"/>
              <a:cs typeface="Times New Roman" panose="02020603050405020304" pitchFamily="18" charset="0"/>
            </a:rPr>
            <a:t> u </a:t>
          </a:r>
          <a:r>
            <a:rPr lang="en-US" sz="2000" kern="1200" dirty="0" err="1">
              <a:latin typeface="Times New Roman" panose="02020603050405020304" pitchFamily="18" charset="0"/>
              <a:cs typeface="Times New Roman" panose="02020603050405020304" pitchFamily="18" charset="0"/>
            </a:rPr>
            <a:t>saobraćaju</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i</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osigurati</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sigurnu</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vožnju</a:t>
          </a:r>
          <a:endParaRPr lang="en-US" sz="2000" kern="1200" dirty="0">
            <a:latin typeface="Times New Roman" panose="02020603050405020304" pitchFamily="18" charset="0"/>
            <a:cs typeface="Times New Roman" panose="02020603050405020304" pitchFamily="18" charset="0"/>
          </a:endParaRPr>
        </a:p>
      </dsp:txBody>
      <dsp:txXfrm>
        <a:off x="0" y="508479"/>
        <a:ext cx="7084434" cy="1638000"/>
      </dsp:txXfrm>
    </dsp:sp>
    <dsp:sp modelId="{9E672AA9-6AEE-D34A-A264-5425876410FD}">
      <dsp:nvSpPr>
        <dsp:cNvPr id="0" name=""/>
        <dsp:cNvSpPr/>
      </dsp:nvSpPr>
      <dsp:spPr>
        <a:xfrm>
          <a:off x="354221" y="213279"/>
          <a:ext cx="4959103" cy="5904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7442" tIns="0" rIns="187442" bIns="0" numCol="1" spcCol="1270" anchor="ctr" anchorCtr="0">
          <a:noAutofit/>
        </a:bodyPr>
        <a:lstStyle/>
        <a:p>
          <a:pPr marL="0" lvl="0" indent="0" algn="l" defTabSz="889000">
            <a:lnSpc>
              <a:spcPct val="90000"/>
            </a:lnSpc>
            <a:spcBef>
              <a:spcPct val="0"/>
            </a:spcBef>
            <a:spcAft>
              <a:spcPct val="35000"/>
            </a:spcAft>
            <a:buNone/>
          </a:pPr>
          <a:r>
            <a:rPr lang="hr-HR" sz="2000" kern="1200" dirty="0">
              <a:latin typeface="Times New Roman" panose="02020603050405020304" pitchFamily="18" charset="0"/>
              <a:cs typeface="Times New Roman" panose="02020603050405020304" pitchFamily="18" charset="0"/>
            </a:rPr>
            <a:t>Ciljevi diplomskog rada </a:t>
          </a:r>
          <a:endParaRPr lang="en-US" sz="2000" kern="1200" dirty="0">
            <a:latin typeface="Times New Roman" panose="02020603050405020304" pitchFamily="18" charset="0"/>
            <a:cs typeface="Times New Roman" panose="02020603050405020304" pitchFamily="18" charset="0"/>
          </a:endParaRPr>
        </a:p>
      </dsp:txBody>
      <dsp:txXfrm>
        <a:off x="383042" y="242100"/>
        <a:ext cx="4901461" cy="532758"/>
      </dsp:txXfrm>
    </dsp:sp>
    <dsp:sp modelId="{18404572-AB2F-9643-9F81-9AC91C1CBCDE}">
      <dsp:nvSpPr>
        <dsp:cNvPr id="0" name=""/>
        <dsp:cNvSpPr/>
      </dsp:nvSpPr>
      <dsp:spPr>
        <a:xfrm>
          <a:off x="0" y="2549679"/>
          <a:ext cx="7084434" cy="2016000"/>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49831" tIns="416560" rIns="549831"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Napraviti Android aplikaciju</a:t>
          </a:r>
        </a:p>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Ubaciti prikaz live kamera </a:t>
          </a:r>
        </a:p>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Uvesti concept korisnika</a:t>
          </a:r>
        </a:p>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Proširiti klasu znakova </a:t>
          </a:r>
        </a:p>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Implementirati brisanje starih podataka na dnevnoj bazi</a:t>
          </a:r>
        </a:p>
      </dsp:txBody>
      <dsp:txXfrm>
        <a:off x="0" y="2549679"/>
        <a:ext cx="7084434" cy="2016000"/>
      </dsp:txXfrm>
    </dsp:sp>
    <dsp:sp modelId="{712C8E16-4AB2-A74C-B831-34BAD7A8C406}">
      <dsp:nvSpPr>
        <dsp:cNvPr id="0" name=""/>
        <dsp:cNvSpPr/>
      </dsp:nvSpPr>
      <dsp:spPr>
        <a:xfrm>
          <a:off x="354221" y="2254479"/>
          <a:ext cx="4959103" cy="5904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7442" tIns="0" rIns="187442" bIns="0" numCol="1" spcCol="1270" anchor="ctr" anchorCtr="0">
          <a:noAutofit/>
        </a:bodyPr>
        <a:lstStyle/>
        <a:p>
          <a:pPr marL="0" lvl="0" indent="0" algn="l" defTabSz="889000">
            <a:lnSpc>
              <a:spcPct val="90000"/>
            </a:lnSpc>
            <a:spcBef>
              <a:spcPct val="0"/>
            </a:spcBef>
            <a:spcAft>
              <a:spcPct val="35000"/>
            </a:spcAft>
            <a:buNone/>
          </a:pPr>
          <a:r>
            <a:rPr lang="hr-HR" sz="2000" kern="1200">
              <a:latin typeface="Times New Roman" panose="02020603050405020304" pitchFamily="18" charset="0"/>
              <a:cs typeface="Times New Roman" panose="02020603050405020304" pitchFamily="18" charset="0"/>
            </a:rPr>
            <a:t>Planovi za budućnost</a:t>
          </a:r>
          <a:endParaRPr lang="en-US" sz="2000" kern="1200">
            <a:latin typeface="Times New Roman" panose="02020603050405020304" pitchFamily="18" charset="0"/>
            <a:cs typeface="Times New Roman" panose="02020603050405020304" pitchFamily="18" charset="0"/>
          </a:endParaRPr>
        </a:p>
      </dsp:txBody>
      <dsp:txXfrm>
        <a:off x="383042" y="2283300"/>
        <a:ext cx="4901461" cy="532758"/>
      </dsp:txXfrm>
    </dsp:sp>
    <dsp:sp modelId="{8C825578-7348-0941-9066-C1216A7349BB}">
      <dsp:nvSpPr>
        <dsp:cNvPr id="0" name=""/>
        <dsp:cNvSpPr/>
      </dsp:nvSpPr>
      <dsp:spPr>
        <a:xfrm>
          <a:off x="0" y="4968880"/>
          <a:ext cx="7084434" cy="8190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49831" tIns="416560" rIns="549831" bIns="142240" numCol="1" spcCol="1270" anchor="t" anchorCtr="0">
          <a:noAutofit/>
        </a:bodyPr>
        <a:lstStyle/>
        <a:p>
          <a:pPr marL="228600" lvl="1" indent="-228600" algn="l" defTabSz="889000">
            <a:lnSpc>
              <a:spcPct val="90000"/>
            </a:lnSpc>
            <a:spcBef>
              <a:spcPct val="0"/>
            </a:spcBef>
            <a:spcAft>
              <a:spcPct val="15000"/>
            </a:spcAft>
            <a:buChar char="•"/>
          </a:pPr>
          <a:r>
            <a:rPr lang="hr-HR" sz="2000" kern="1200" dirty="0">
              <a:latin typeface="Times New Roman" panose="02020603050405020304" pitchFamily="18" charset="0"/>
              <a:cs typeface="Times New Roman" panose="02020603050405020304" pitchFamily="18" charset="0"/>
            </a:rPr>
            <a:t>Apple </a:t>
          </a:r>
          <a:r>
            <a:rPr lang="hr-HR" sz="2000" kern="1200" dirty="0" err="1">
              <a:latin typeface="Times New Roman" panose="02020603050405020304" pitchFamily="18" charset="0"/>
              <a:cs typeface="Times New Roman" panose="02020603050405020304" pitchFamily="18" charset="0"/>
            </a:rPr>
            <a:t>Developer</a:t>
          </a:r>
          <a:r>
            <a:rPr lang="hr-HR" sz="2000" kern="1200" dirty="0">
              <a:latin typeface="Times New Roman" panose="02020603050405020304" pitchFamily="18" charset="0"/>
              <a:cs typeface="Times New Roman" panose="02020603050405020304" pitchFamily="18" charset="0"/>
            </a:rPr>
            <a:t> Program - 99.99$</a:t>
          </a:r>
          <a:endParaRPr lang="en-US" sz="2000" kern="1200" dirty="0">
            <a:latin typeface="Times New Roman" panose="02020603050405020304" pitchFamily="18" charset="0"/>
            <a:cs typeface="Times New Roman" panose="02020603050405020304" pitchFamily="18" charset="0"/>
          </a:endParaRPr>
        </a:p>
      </dsp:txBody>
      <dsp:txXfrm>
        <a:off x="0" y="4968880"/>
        <a:ext cx="7084434" cy="819000"/>
      </dsp:txXfrm>
    </dsp:sp>
    <dsp:sp modelId="{E01F91C8-487D-4049-AAC9-BA17BF047641}">
      <dsp:nvSpPr>
        <dsp:cNvPr id="0" name=""/>
        <dsp:cNvSpPr/>
      </dsp:nvSpPr>
      <dsp:spPr>
        <a:xfrm>
          <a:off x="354221" y="4673680"/>
          <a:ext cx="4959103" cy="5904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7442" tIns="0" rIns="187442" bIns="0" numCol="1" spcCol="1270" anchor="ctr" anchorCtr="0">
          <a:noAutofit/>
        </a:bodyPr>
        <a:lstStyle/>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Objava aplikacije na app store </a:t>
          </a:r>
        </a:p>
      </dsp:txBody>
      <dsp:txXfrm>
        <a:off x="383042" y="4702501"/>
        <a:ext cx="4901461"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E31293-93BC-D946-B577-B398C9221958}" type="datetimeFigureOut">
              <a:rPr lang="en-US" smtClean="0"/>
              <a:t>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E1FBE8-7929-4B46-AC8C-92EACCAB0C89}" type="slidenum">
              <a:rPr lang="en-US" smtClean="0"/>
              <a:t>‹#›</a:t>
            </a:fld>
            <a:endParaRPr lang="en-US"/>
          </a:p>
        </p:txBody>
      </p:sp>
    </p:spTree>
    <p:extLst>
      <p:ext uri="{BB962C8B-B14F-4D97-AF65-F5344CB8AC3E}">
        <p14:creationId xmlns:p14="http://schemas.microsoft.com/office/powerpoint/2010/main" val="63722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sz="1200" kern="1200" dirty="0" err="1">
                <a:solidFill>
                  <a:schemeClr val="tx1"/>
                </a:solidFill>
                <a:effectLst/>
                <a:latin typeface="+mn-lt"/>
                <a:ea typeface="+mn-ea"/>
                <a:cs typeface="+mn-cs"/>
              </a:rPr>
              <a:t>Xcode</a:t>
            </a:r>
            <a:r>
              <a:rPr lang="hr-HR" sz="1200" kern="1200" dirty="0">
                <a:solidFill>
                  <a:schemeClr val="tx1"/>
                </a:solidFill>
                <a:effectLst/>
                <a:latin typeface="+mn-lt"/>
                <a:ea typeface="+mn-ea"/>
                <a:cs typeface="+mn-cs"/>
              </a:rPr>
              <a:t> sadrži editor, kompajler, emulator, razvojne Framework - e i još puno elemenata koji olakšavaju razvoj gore navedenih aplikacija. Moguće je koristiti neki drugi IDE za razvoj, no kako Apple ima striktna pravila kojima regulira strukturu aplikacije, koje mogu biti objavljene na App Store - u, preporučljivo je koristiti </a:t>
            </a:r>
            <a:r>
              <a:rPr lang="hr-HR" sz="1200" kern="1200" dirty="0" err="1">
                <a:solidFill>
                  <a:schemeClr val="tx1"/>
                </a:solidFill>
                <a:effectLst/>
                <a:latin typeface="+mn-lt"/>
                <a:ea typeface="+mn-ea"/>
                <a:cs typeface="+mn-cs"/>
              </a:rPr>
              <a:t>Xcode</a:t>
            </a:r>
            <a:r>
              <a:rPr lang="hr-HR" sz="1200" kern="1200" dirty="0">
                <a:solidFill>
                  <a:schemeClr val="tx1"/>
                </a:solidFill>
                <a:effectLst/>
                <a:latin typeface="+mn-lt"/>
                <a:ea typeface="+mn-ea"/>
                <a:cs typeface="+mn-cs"/>
              </a:rPr>
              <a:t> jer sam automatski otklanja potencijalne neregularnosti koje bi mogle prouzročiti probleme.</a:t>
            </a:r>
            <a:r>
              <a:rPr lang="en-US" dirty="0">
                <a:effectLst/>
              </a:rPr>
              <a:t> </a:t>
            </a:r>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4</a:t>
            </a:fld>
            <a:endParaRPr lang="en-US"/>
          </a:p>
        </p:txBody>
      </p:sp>
    </p:spTree>
    <p:extLst>
      <p:ext uri="{BB962C8B-B14F-4D97-AF65-F5344CB8AC3E}">
        <p14:creationId xmlns:p14="http://schemas.microsoft.com/office/powerpoint/2010/main" val="2127081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15</a:t>
            </a:fld>
            <a:endParaRPr lang="en-US"/>
          </a:p>
        </p:txBody>
      </p:sp>
    </p:spTree>
    <p:extLst>
      <p:ext uri="{BB962C8B-B14F-4D97-AF65-F5344CB8AC3E}">
        <p14:creationId xmlns:p14="http://schemas.microsoft.com/office/powerpoint/2010/main" val="86834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16</a:t>
            </a:fld>
            <a:endParaRPr lang="en-US"/>
          </a:p>
        </p:txBody>
      </p:sp>
    </p:spTree>
    <p:extLst>
      <p:ext uri="{BB962C8B-B14F-4D97-AF65-F5344CB8AC3E}">
        <p14:creationId xmlns:p14="http://schemas.microsoft.com/office/powerpoint/2010/main" val="3424613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17</a:t>
            </a:fld>
            <a:endParaRPr lang="en-US"/>
          </a:p>
        </p:txBody>
      </p:sp>
    </p:spTree>
    <p:extLst>
      <p:ext uri="{BB962C8B-B14F-4D97-AF65-F5344CB8AC3E}">
        <p14:creationId xmlns:p14="http://schemas.microsoft.com/office/powerpoint/2010/main" val="621738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18</a:t>
            </a:fld>
            <a:endParaRPr lang="en-US"/>
          </a:p>
        </p:txBody>
      </p:sp>
    </p:spTree>
    <p:extLst>
      <p:ext uri="{BB962C8B-B14F-4D97-AF65-F5344CB8AC3E}">
        <p14:creationId xmlns:p14="http://schemas.microsoft.com/office/powerpoint/2010/main" val="3881254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19</a:t>
            </a:fld>
            <a:endParaRPr lang="en-US"/>
          </a:p>
        </p:txBody>
      </p:sp>
    </p:spTree>
    <p:extLst>
      <p:ext uri="{BB962C8B-B14F-4D97-AF65-F5344CB8AC3E}">
        <p14:creationId xmlns:p14="http://schemas.microsoft.com/office/powerpoint/2010/main" val="1877137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20</a:t>
            </a:fld>
            <a:endParaRPr lang="en-US"/>
          </a:p>
        </p:txBody>
      </p:sp>
    </p:spTree>
    <p:extLst>
      <p:ext uri="{BB962C8B-B14F-4D97-AF65-F5344CB8AC3E}">
        <p14:creationId xmlns:p14="http://schemas.microsoft.com/office/powerpoint/2010/main" val="3098804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21</a:t>
            </a:fld>
            <a:endParaRPr lang="en-US"/>
          </a:p>
        </p:txBody>
      </p:sp>
    </p:spTree>
    <p:extLst>
      <p:ext uri="{BB962C8B-B14F-4D97-AF65-F5344CB8AC3E}">
        <p14:creationId xmlns:p14="http://schemas.microsoft.com/office/powerpoint/2010/main" val="3199321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22</a:t>
            </a:fld>
            <a:endParaRPr lang="en-US"/>
          </a:p>
        </p:txBody>
      </p:sp>
    </p:spTree>
    <p:extLst>
      <p:ext uri="{BB962C8B-B14F-4D97-AF65-F5344CB8AC3E}">
        <p14:creationId xmlns:p14="http://schemas.microsoft.com/office/powerpoint/2010/main" val="4270595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23</a:t>
            </a:fld>
            <a:endParaRPr lang="en-US"/>
          </a:p>
        </p:txBody>
      </p:sp>
    </p:spTree>
    <p:extLst>
      <p:ext uri="{BB962C8B-B14F-4D97-AF65-F5344CB8AC3E}">
        <p14:creationId xmlns:p14="http://schemas.microsoft.com/office/powerpoint/2010/main" val="1736892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sz="1200" kern="1200" dirty="0">
                <a:solidFill>
                  <a:schemeClr val="tx1"/>
                </a:solidFill>
                <a:effectLst/>
                <a:latin typeface="+mn-lt"/>
                <a:ea typeface="+mn-ea"/>
                <a:cs typeface="+mn-cs"/>
              </a:rPr>
              <a:t>Za pokretanje istih potrebno je da imamo </a:t>
            </a:r>
            <a:r>
              <a:rPr lang="hr-HR" sz="1200" kern="1200" dirty="0" err="1">
                <a:solidFill>
                  <a:schemeClr val="tx1"/>
                </a:solidFill>
                <a:effectLst/>
                <a:latin typeface="+mn-lt"/>
                <a:ea typeface="+mn-ea"/>
                <a:cs typeface="+mn-cs"/>
              </a:rPr>
              <a:t>Node.js</a:t>
            </a:r>
            <a:r>
              <a:rPr lang="hr-HR" sz="1200" kern="1200" dirty="0">
                <a:solidFill>
                  <a:schemeClr val="tx1"/>
                </a:solidFill>
                <a:effectLst/>
                <a:latin typeface="+mn-lt"/>
                <a:ea typeface="+mn-ea"/>
                <a:cs typeface="+mn-cs"/>
              </a:rPr>
              <a:t>  i NPM (</a:t>
            </a:r>
            <a:r>
              <a:rPr lang="hr-HR" sz="1200" kern="1200" dirty="0" err="1">
                <a:solidFill>
                  <a:schemeClr val="tx1"/>
                </a:solidFill>
                <a:effectLst/>
                <a:latin typeface="+mn-lt"/>
                <a:ea typeface="+mn-ea"/>
                <a:cs typeface="+mn-cs"/>
              </a:rPr>
              <a:t>Node</a:t>
            </a:r>
            <a:r>
              <a:rPr lang="hr-HR" sz="1200" kern="1200" dirty="0">
                <a:solidFill>
                  <a:schemeClr val="tx1"/>
                </a:solidFill>
                <a:effectLst/>
                <a:latin typeface="+mn-lt"/>
                <a:ea typeface="+mn-ea"/>
                <a:cs typeface="+mn-cs"/>
              </a:rPr>
              <a:t> </a:t>
            </a:r>
            <a:r>
              <a:rPr lang="hr-HR" sz="1200" kern="1200" dirty="0" err="1">
                <a:solidFill>
                  <a:schemeClr val="tx1"/>
                </a:solidFill>
                <a:effectLst/>
                <a:latin typeface="+mn-lt"/>
                <a:ea typeface="+mn-ea"/>
                <a:cs typeface="+mn-cs"/>
              </a:rPr>
              <a:t>Package</a:t>
            </a:r>
            <a:r>
              <a:rPr lang="hr-HR" sz="1200" kern="1200" dirty="0">
                <a:solidFill>
                  <a:schemeClr val="tx1"/>
                </a:solidFill>
                <a:effectLst/>
                <a:latin typeface="+mn-lt"/>
                <a:ea typeface="+mn-ea"/>
                <a:cs typeface="+mn-cs"/>
              </a:rPr>
              <a:t> Manager) instalirane na </a:t>
            </a:r>
            <a:r>
              <a:rPr lang="hr-HR" sz="1200" kern="1200" dirty="0" err="1">
                <a:solidFill>
                  <a:schemeClr val="tx1"/>
                </a:solidFill>
                <a:effectLst/>
                <a:latin typeface="+mn-lt"/>
                <a:ea typeface="+mn-ea"/>
                <a:cs typeface="+mn-cs"/>
              </a:rPr>
              <a:t>macOS</a:t>
            </a:r>
            <a:r>
              <a:rPr lang="hr-HR" sz="1200" kern="1200" dirty="0">
                <a:solidFill>
                  <a:schemeClr val="tx1"/>
                </a:solidFill>
                <a:effectLst/>
                <a:latin typeface="+mn-lt"/>
                <a:ea typeface="+mn-ea"/>
                <a:cs typeface="+mn-cs"/>
              </a:rPr>
              <a:t> uređaju. </a:t>
            </a:r>
            <a:r>
              <a:rPr lang="hr-HR" sz="1200" kern="1200" dirty="0" err="1">
                <a:solidFill>
                  <a:schemeClr val="tx1"/>
                </a:solidFill>
                <a:effectLst/>
                <a:latin typeface="+mn-lt"/>
                <a:ea typeface="+mn-ea"/>
                <a:cs typeface="+mn-cs"/>
              </a:rPr>
              <a:t>Node.js</a:t>
            </a:r>
            <a:r>
              <a:rPr lang="hr-HR" sz="1200" kern="1200" dirty="0">
                <a:solidFill>
                  <a:schemeClr val="tx1"/>
                </a:solidFill>
                <a:effectLst/>
                <a:latin typeface="+mn-lt"/>
                <a:ea typeface="+mn-ea"/>
                <a:cs typeface="+mn-cs"/>
              </a:rPr>
              <a:t> je okruženje koje uključuje sve što je potrebno za izvršavanje programa napisanog u </a:t>
            </a:r>
            <a:r>
              <a:rPr lang="hr-HR" sz="1200" kern="1200" dirty="0" err="1">
                <a:solidFill>
                  <a:schemeClr val="tx1"/>
                </a:solidFill>
                <a:effectLst/>
                <a:latin typeface="+mn-lt"/>
                <a:ea typeface="+mn-ea"/>
                <a:cs typeface="+mn-cs"/>
              </a:rPr>
              <a:t>JavaScript</a:t>
            </a:r>
            <a:r>
              <a:rPr lang="hr-HR" sz="1200" kern="1200" dirty="0">
                <a:solidFill>
                  <a:schemeClr val="tx1"/>
                </a:solidFill>
                <a:effectLst/>
                <a:latin typeface="+mn-lt"/>
                <a:ea typeface="+mn-ea"/>
                <a:cs typeface="+mn-cs"/>
              </a:rPr>
              <a:t>-u. NPM označava </a:t>
            </a:r>
            <a:r>
              <a:rPr lang="hr-HR" sz="1200" kern="1200" dirty="0" err="1">
                <a:solidFill>
                  <a:schemeClr val="tx1"/>
                </a:solidFill>
                <a:effectLst/>
                <a:latin typeface="+mn-lt"/>
                <a:ea typeface="+mn-ea"/>
                <a:cs typeface="+mn-cs"/>
              </a:rPr>
              <a:t>Node</a:t>
            </a:r>
            <a:r>
              <a:rPr lang="hr-HR" sz="1200" kern="1200" dirty="0">
                <a:solidFill>
                  <a:schemeClr val="tx1"/>
                </a:solidFill>
                <a:effectLst/>
                <a:latin typeface="+mn-lt"/>
                <a:ea typeface="+mn-ea"/>
                <a:cs typeface="+mn-cs"/>
              </a:rPr>
              <a:t> </a:t>
            </a:r>
            <a:r>
              <a:rPr lang="hr-HR" sz="1200" kern="1200" dirty="0" err="1">
                <a:solidFill>
                  <a:schemeClr val="tx1"/>
                </a:solidFill>
                <a:effectLst/>
                <a:latin typeface="+mn-lt"/>
                <a:ea typeface="+mn-ea"/>
                <a:cs typeface="+mn-cs"/>
              </a:rPr>
              <a:t>Package</a:t>
            </a:r>
            <a:r>
              <a:rPr lang="hr-HR" sz="1200" kern="1200" dirty="0">
                <a:solidFill>
                  <a:schemeClr val="tx1"/>
                </a:solidFill>
                <a:effectLst/>
                <a:latin typeface="+mn-lt"/>
                <a:ea typeface="+mn-ea"/>
                <a:cs typeface="+mn-cs"/>
              </a:rPr>
              <a:t> Manager, aplikaciju i spremište za razvoj i  dijeljenje </a:t>
            </a:r>
            <a:r>
              <a:rPr lang="hr-HR" sz="1200" kern="1200" dirty="0" err="1">
                <a:solidFill>
                  <a:schemeClr val="tx1"/>
                </a:solidFill>
                <a:effectLst/>
                <a:latin typeface="+mn-lt"/>
                <a:ea typeface="+mn-ea"/>
                <a:cs typeface="+mn-cs"/>
              </a:rPr>
              <a:t>JavaScript</a:t>
            </a:r>
            <a:r>
              <a:rPr lang="hr-HR" sz="1200" kern="1200" dirty="0">
                <a:solidFill>
                  <a:schemeClr val="tx1"/>
                </a:solidFill>
                <a:effectLst/>
                <a:latin typeface="+mn-lt"/>
                <a:ea typeface="+mn-ea"/>
                <a:cs typeface="+mn-cs"/>
              </a:rPr>
              <a:t> koda. </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Kod</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nemojte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navoditi</a:t>
            </a:r>
            <a:r>
              <a:rPr lang="en-US" sz="1200" kern="1200" dirty="0">
                <a:solidFill>
                  <a:schemeClr val="tx1"/>
                </a:solidFill>
                <a:effectLst/>
                <a:latin typeface="+mn-lt"/>
                <a:ea typeface="+mn-ea"/>
                <a:cs typeface="+mn-cs"/>
              </a:rPr>
              <a:t> u </a:t>
            </a:r>
            <a:r>
              <a:rPr lang="en-US" sz="1200" kern="1200" dirty="0" err="1">
                <a:solidFill>
                  <a:schemeClr val="tx1"/>
                </a:solidFill>
                <a:effectLst/>
                <a:latin typeface="+mn-lt"/>
                <a:ea typeface="+mn-ea"/>
                <a:cs typeface="+mn-cs"/>
              </a:rPr>
              <a:t>sred</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teksta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nego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između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paragrafa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1E1FBE8-7929-4B46-AC8C-92EACCAB0C89}" type="slidenum">
              <a:rPr lang="en-US" smtClean="0"/>
              <a:t>24</a:t>
            </a:fld>
            <a:endParaRPr lang="en-US"/>
          </a:p>
        </p:txBody>
      </p:sp>
    </p:spTree>
    <p:extLst>
      <p:ext uri="{BB962C8B-B14F-4D97-AF65-F5344CB8AC3E}">
        <p14:creationId xmlns:p14="http://schemas.microsoft.com/office/powerpoint/2010/main" val="1100617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dirty="0"/>
              <a:t>Objektno orijentirano programiranje se temelji na konceptu "objekata", koji mogu sadržavati podatke i kod: podatke u obliku polja i kod, u obliku procedura.</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hr-HR" sz="1200" kern="1200" dirty="0" err="1">
                <a:solidFill>
                  <a:schemeClr val="tx1"/>
                </a:solidFill>
                <a:effectLst/>
                <a:latin typeface="+mn-lt"/>
                <a:ea typeface="+mn-ea"/>
                <a:cs typeface="+mn-cs"/>
              </a:rPr>
              <a:t>Swift</a:t>
            </a:r>
            <a:r>
              <a:rPr lang="hr-HR" sz="1200" kern="1200" dirty="0">
                <a:solidFill>
                  <a:schemeClr val="tx1"/>
                </a:solidFill>
                <a:effectLst/>
                <a:latin typeface="+mn-lt"/>
                <a:ea typeface="+mn-ea"/>
                <a:cs typeface="+mn-cs"/>
              </a:rPr>
              <a:t> je objektno orijentiran programski jezik koji je kreiran od strane Apple - a za razvoj programa i aplikacija na prvenstveno na operativnim sistemima kreiranih od strane Apple - a. Prvi put je objavljen 2014. godine, te je razvijen kao zamjena za Apple - ov programski jezik </a:t>
            </a:r>
            <a:r>
              <a:rPr lang="hr-HR" sz="1200" kern="1200" dirty="0" err="1">
                <a:solidFill>
                  <a:schemeClr val="tx1"/>
                </a:solidFill>
                <a:effectLst/>
                <a:latin typeface="+mn-lt"/>
                <a:ea typeface="+mn-ea"/>
                <a:cs typeface="+mn-cs"/>
              </a:rPr>
              <a:t>Objective</a:t>
            </a:r>
            <a:r>
              <a:rPr lang="hr-HR" sz="1200" kern="1200" dirty="0">
                <a:solidFill>
                  <a:schemeClr val="tx1"/>
                </a:solidFill>
                <a:effectLst/>
                <a:latin typeface="+mn-lt"/>
                <a:ea typeface="+mn-ea"/>
                <a:cs typeface="+mn-cs"/>
              </a:rPr>
              <a:t> - C, koji je ranije korišten.</a:t>
            </a:r>
            <a:r>
              <a:rPr lang="en-US" dirty="0">
                <a:effectLst/>
              </a:rPr>
              <a:t> </a:t>
            </a:r>
            <a:r>
              <a:rPr lang="hr-HR" sz="1200" kern="1200" dirty="0" err="1">
                <a:solidFill>
                  <a:schemeClr val="tx1"/>
                </a:solidFill>
                <a:effectLst/>
                <a:latin typeface="+mn-lt"/>
                <a:ea typeface="+mn-ea"/>
                <a:cs typeface="+mn-cs"/>
              </a:rPr>
              <a:t>Swift</a:t>
            </a:r>
            <a:r>
              <a:rPr lang="hr-HR" sz="1200" kern="1200" dirty="0">
                <a:solidFill>
                  <a:schemeClr val="tx1"/>
                </a:solidFill>
                <a:effectLst/>
                <a:latin typeface="+mn-lt"/>
                <a:ea typeface="+mn-ea"/>
                <a:cs typeface="+mn-cs"/>
              </a:rPr>
              <a:t> koristi LLVM kompajler za </a:t>
            </a:r>
            <a:r>
              <a:rPr lang="hr-HR" sz="1200" kern="1200" dirty="0" err="1">
                <a:solidFill>
                  <a:schemeClr val="tx1"/>
                </a:solidFill>
                <a:effectLst/>
                <a:latin typeface="+mn-lt"/>
                <a:ea typeface="+mn-ea"/>
                <a:cs typeface="+mn-cs"/>
              </a:rPr>
              <a:t>kompajliranje</a:t>
            </a:r>
            <a:r>
              <a:rPr lang="hr-HR" sz="1200" kern="1200" dirty="0">
                <a:solidFill>
                  <a:schemeClr val="tx1"/>
                </a:solidFill>
                <a:effectLst/>
                <a:latin typeface="+mn-lt"/>
                <a:ea typeface="+mn-ea"/>
                <a:cs typeface="+mn-cs"/>
              </a:rPr>
              <a:t> koda koji dolazi sa </a:t>
            </a:r>
            <a:r>
              <a:rPr lang="hr-HR" sz="1200" kern="1200" dirty="0" err="1">
                <a:solidFill>
                  <a:schemeClr val="tx1"/>
                </a:solidFill>
                <a:effectLst/>
                <a:latin typeface="+mn-lt"/>
                <a:ea typeface="+mn-ea"/>
                <a:cs typeface="+mn-cs"/>
              </a:rPr>
              <a:t>Xcode</a:t>
            </a:r>
            <a:r>
              <a:rPr lang="hr-HR" sz="1200" kern="1200" dirty="0">
                <a:solidFill>
                  <a:schemeClr val="tx1"/>
                </a:solidFill>
                <a:effectLst/>
                <a:latin typeface="+mn-lt"/>
                <a:ea typeface="+mn-ea"/>
                <a:cs typeface="+mn-cs"/>
              </a:rPr>
              <a:t> 6 te koristi </a:t>
            </a:r>
            <a:r>
              <a:rPr lang="hr-HR" sz="1200" kern="1200" dirty="0" err="1">
                <a:solidFill>
                  <a:schemeClr val="tx1"/>
                </a:solidFill>
                <a:effectLst/>
                <a:latin typeface="+mn-lt"/>
                <a:ea typeface="+mn-ea"/>
                <a:cs typeface="+mn-cs"/>
              </a:rPr>
              <a:t>Objective</a:t>
            </a:r>
            <a:r>
              <a:rPr lang="hr-HR" sz="1200" kern="1200" dirty="0">
                <a:solidFill>
                  <a:schemeClr val="tx1"/>
                </a:solidFill>
                <a:effectLst/>
                <a:latin typeface="+mn-lt"/>
                <a:ea typeface="+mn-ea"/>
                <a:cs typeface="+mn-cs"/>
              </a:rPr>
              <a:t> - C </a:t>
            </a:r>
            <a:r>
              <a:rPr lang="hr-HR" sz="1200" kern="1200" dirty="0" err="1">
                <a:solidFill>
                  <a:schemeClr val="tx1"/>
                </a:solidFill>
                <a:effectLst/>
                <a:latin typeface="+mn-lt"/>
                <a:ea typeface="+mn-ea"/>
                <a:cs typeface="+mn-cs"/>
              </a:rPr>
              <a:t>runtime</a:t>
            </a:r>
            <a:r>
              <a:rPr lang="hr-HR" sz="1200" kern="1200" dirty="0">
                <a:solidFill>
                  <a:schemeClr val="tx1"/>
                </a:solidFill>
                <a:effectLst/>
                <a:latin typeface="+mn-lt"/>
                <a:ea typeface="+mn-ea"/>
                <a:cs typeface="+mn-cs"/>
              </a:rPr>
              <a:t>. Stoga, unutar jednog programa moguće je koristiti kod pisan u C, </a:t>
            </a:r>
            <a:r>
              <a:rPr lang="hr-HR" sz="1200" kern="1200" dirty="0" err="1">
                <a:solidFill>
                  <a:schemeClr val="tx1"/>
                </a:solidFill>
                <a:effectLst/>
                <a:latin typeface="+mn-lt"/>
                <a:ea typeface="+mn-ea"/>
                <a:cs typeface="+mn-cs"/>
              </a:rPr>
              <a:t>Objective</a:t>
            </a:r>
            <a:r>
              <a:rPr lang="hr-HR" sz="1200" kern="1200" dirty="0">
                <a:solidFill>
                  <a:schemeClr val="tx1"/>
                </a:solidFill>
                <a:effectLst/>
                <a:latin typeface="+mn-lt"/>
                <a:ea typeface="+mn-ea"/>
                <a:cs typeface="+mn-cs"/>
              </a:rPr>
              <a:t> - C, C++ i </a:t>
            </a:r>
            <a:r>
              <a:rPr lang="hr-HR" sz="1200" kern="1200" dirty="0" err="1">
                <a:solidFill>
                  <a:schemeClr val="tx1"/>
                </a:solidFill>
                <a:effectLst/>
                <a:latin typeface="+mn-lt"/>
                <a:ea typeface="+mn-ea"/>
                <a:cs typeface="+mn-cs"/>
              </a:rPr>
              <a:t>Swift</a:t>
            </a:r>
            <a:r>
              <a:rPr lang="hr-HR" sz="1200" kern="1200" dirty="0">
                <a:solidFill>
                  <a:schemeClr val="tx1"/>
                </a:solidFill>
                <a:effectLst/>
                <a:latin typeface="+mn-lt"/>
                <a:ea typeface="+mn-ea"/>
                <a:cs typeface="+mn-cs"/>
              </a:rPr>
              <a:t> programskom jeziku </a:t>
            </a:r>
            <a:r>
              <a:rPr lang="en-US" dirty="0">
                <a:effectLst/>
              </a:rPr>
              <a:t> </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Logotipi</a:t>
            </a:r>
            <a:r>
              <a:rPr lang="en-US" sz="1200" kern="1200" dirty="0">
                <a:solidFill>
                  <a:schemeClr val="tx1"/>
                </a:solidFill>
                <a:effectLst/>
                <a:latin typeface="+mn-lt"/>
                <a:ea typeface="+mn-ea"/>
                <a:cs typeface="+mn-cs"/>
              </a:rPr>
              <a:t> u </a:t>
            </a:r>
            <a:r>
              <a:rPr lang="en-US" sz="1200" kern="1200" dirty="0" err="1">
                <a:solidFill>
                  <a:schemeClr val="tx1"/>
                </a:solidFill>
                <a:effectLst/>
                <a:latin typeface="+mn-lt"/>
                <a:ea typeface="+mn-ea"/>
                <a:cs typeface="+mn-cs"/>
              </a:rPr>
              <a:t>radu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nisu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potrebni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ukloniti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takve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slike</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6</a:t>
            </a:fld>
            <a:endParaRPr lang="en-US"/>
          </a:p>
        </p:txBody>
      </p:sp>
    </p:spTree>
    <p:extLst>
      <p:ext uri="{BB962C8B-B14F-4D97-AF65-F5344CB8AC3E}">
        <p14:creationId xmlns:p14="http://schemas.microsoft.com/office/powerpoint/2010/main" val="3454652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sz="1200" kern="1200" dirty="0">
                <a:solidFill>
                  <a:schemeClr val="tx1"/>
                </a:solidFill>
                <a:effectLst/>
                <a:latin typeface="+mn-lt"/>
                <a:ea typeface="+mn-ea"/>
                <a:cs typeface="+mn-cs"/>
              </a:rPr>
              <a:t>Reaktivno programiranje je način programiranja u kojem jedna komponenta odašilje niz podataka, dok se druga komponenta na njih pretplaćuje i sluša promjenu vrijednosti unutar toka, te ima odgovarajuću reakciju na njih. Reaktivno programiranje je uvedeno iz razloga što mobilni uređaji nisu dovoljno snažni za kompleksno računanje i teške poslove, pa dolazi do smrzavanja mobilnih aplikacija i slično.</a:t>
            </a:r>
          </a:p>
          <a:p>
            <a:pPr marL="0" marR="0" lvl="0" indent="0" algn="l" defTabSz="914400" rtl="0" eaLnBrk="1" fontAlgn="auto" latinLnBrk="0" hangingPunct="1">
              <a:lnSpc>
                <a:spcPct val="100000"/>
              </a:lnSpc>
              <a:spcBef>
                <a:spcPts val="0"/>
              </a:spcBef>
              <a:spcAft>
                <a:spcPts val="0"/>
              </a:spcAft>
              <a:buClrTx/>
              <a:buSzTx/>
              <a:buFontTx/>
              <a:buNone/>
              <a:tabLst/>
              <a:defRPr/>
            </a:pPr>
            <a:r>
              <a:rPr lang="hr-HR" sz="1200" kern="1200" dirty="0" err="1">
                <a:solidFill>
                  <a:schemeClr val="tx1"/>
                </a:solidFill>
                <a:effectLst/>
                <a:latin typeface="+mn-lt"/>
                <a:ea typeface="+mn-ea"/>
                <a:cs typeface="+mn-cs"/>
              </a:rPr>
              <a:t>RxSwift</a:t>
            </a:r>
            <a:r>
              <a:rPr lang="hr-HR" sz="1200" kern="1200" dirty="0">
                <a:solidFill>
                  <a:schemeClr val="tx1"/>
                </a:solidFill>
                <a:effectLst/>
                <a:latin typeface="+mn-lt"/>
                <a:ea typeface="+mn-ea"/>
                <a:cs typeface="+mn-cs"/>
              </a:rPr>
              <a:t> je Framework za interakciju s programskim jezikom </a:t>
            </a:r>
            <a:r>
              <a:rPr lang="hr-HR" sz="1200" kern="1200" dirty="0" err="1">
                <a:solidFill>
                  <a:schemeClr val="tx1"/>
                </a:solidFill>
                <a:effectLst/>
                <a:latin typeface="+mn-lt"/>
                <a:ea typeface="+mn-ea"/>
                <a:cs typeface="+mn-cs"/>
              </a:rPr>
              <a:t>Swift</a:t>
            </a:r>
            <a:r>
              <a:rPr lang="hr-HR" sz="1200" kern="1200" dirty="0">
                <a:solidFill>
                  <a:schemeClr val="tx1"/>
                </a:solidFill>
                <a:effectLst/>
                <a:latin typeface="+mn-lt"/>
                <a:ea typeface="+mn-ea"/>
                <a:cs typeface="+mn-cs"/>
              </a:rPr>
              <a:t>, dok je </a:t>
            </a:r>
            <a:r>
              <a:rPr lang="hr-HR" sz="1200" kern="1200" dirty="0" err="1">
                <a:solidFill>
                  <a:schemeClr val="tx1"/>
                </a:solidFill>
                <a:effectLst/>
                <a:latin typeface="+mn-lt"/>
                <a:ea typeface="+mn-ea"/>
                <a:cs typeface="+mn-cs"/>
              </a:rPr>
              <a:t>RxCocoa</a:t>
            </a:r>
            <a:r>
              <a:rPr lang="hr-HR" sz="1200" kern="1200" dirty="0">
                <a:solidFill>
                  <a:schemeClr val="tx1"/>
                </a:solidFill>
                <a:effectLst/>
                <a:latin typeface="+mn-lt"/>
                <a:ea typeface="+mn-ea"/>
                <a:cs typeface="+mn-cs"/>
              </a:rPr>
              <a:t> Framework koji čini </a:t>
            </a:r>
            <a:r>
              <a:rPr lang="hr-HR" sz="1200" kern="1200" dirty="0" err="1">
                <a:solidFill>
                  <a:schemeClr val="tx1"/>
                </a:solidFill>
                <a:effectLst/>
                <a:latin typeface="+mn-lt"/>
                <a:ea typeface="+mn-ea"/>
                <a:cs typeface="+mn-cs"/>
              </a:rPr>
              <a:t>Cocoa</a:t>
            </a:r>
            <a:r>
              <a:rPr lang="hr-HR" sz="1200" kern="1200" dirty="0">
                <a:solidFill>
                  <a:schemeClr val="tx1"/>
                </a:solidFill>
                <a:effectLst/>
                <a:latin typeface="+mn-lt"/>
                <a:ea typeface="+mn-ea"/>
                <a:cs typeface="+mn-cs"/>
              </a:rPr>
              <a:t> API-je koji se koriste u </a:t>
            </a:r>
            <a:r>
              <a:rPr lang="hr-HR" sz="1200" kern="1200" dirty="0" err="1">
                <a:solidFill>
                  <a:schemeClr val="tx1"/>
                </a:solidFill>
                <a:effectLst/>
                <a:latin typeface="+mn-lt"/>
                <a:ea typeface="+mn-ea"/>
                <a:cs typeface="+mn-cs"/>
              </a:rPr>
              <a:t>iOS</a:t>
            </a:r>
            <a:r>
              <a:rPr lang="hr-HR" sz="1200" kern="1200" dirty="0">
                <a:solidFill>
                  <a:schemeClr val="tx1"/>
                </a:solidFill>
                <a:effectLst/>
                <a:latin typeface="+mn-lt"/>
                <a:ea typeface="+mn-ea"/>
                <a:cs typeface="+mn-cs"/>
              </a:rPr>
              <a:t>-u za korištenje s reaktivnim tehnikama, te predstavljaju dio paketa jezičnih alata </a:t>
            </a:r>
            <a:r>
              <a:rPr lang="hr-HR" sz="1200" kern="1200" dirty="0" err="1">
                <a:solidFill>
                  <a:schemeClr val="tx1"/>
                </a:solidFill>
                <a:effectLst/>
                <a:latin typeface="+mn-lt"/>
                <a:ea typeface="+mn-ea"/>
                <a:cs typeface="+mn-cs"/>
              </a:rPr>
              <a:t>ReactiveX</a:t>
            </a:r>
            <a:r>
              <a:rPr lang="hr-HR"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7</a:t>
            </a:fld>
            <a:endParaRPr lang="en-US"/>
          </a:p>
        </p:txBody>
      </p:sp>
    </p:spTree>
    <p:extLst>
      <p:ext uri="{BB962C8B-B14F-4D97-AF65-F5344CB8AC3E}">
        <p14:creationId xmlns:p14="http://schemas.microsoft.com/office/powerpoint/2010/main" val="2059003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hr-HR" sz="1200" kern="1200" dirty="0">
                <a:solidFill>
                  <a:schemeClr val="tx1"/>
                </a:solidFill>
                <a:effectLst/>
                <a:latin typeface="+mn-lt"/>
                <a:ea typeface="+mn-ea"/>
                <a:cs typeface="+mn-cs"/>
              </a:rPr>
              <a:t>Model – </a:t>
            </a:r>
            <a:r>
              <a:rPr lang="hr-HR" sz="1200" kern="1200" dirty="0" err="1">
                <a:solidFill>
                  <a:schemeClr val="tx1"/>
                </a:solidFill>
                <a:effectLst/>
                <a:latin typeface="+mn-lt"/>
                <a:ea typeface="+mn-ea"/>
                <a:cs typeface="+mn-cs"/>
              </a:rPr>
              <a:t>View</a:t>
            </a:r>
            <a:r>
              <a:rPr lang="hr-HR" sz="1200" kern="1200" dirty="0">
                <a:solidFill>
                  <a:schemeClr val="tx1"/>
                </a:solidFill>
                <a:effectLst/>
                <a:latin typeface="+mn-lt"/>
                <a:ea typeface="+mn-ea"/>
                <a:cs typeface="+mn-cs"/>
              </a:rPr>
              <a:t> – </a:t>
            </a:r>
            <a:r>
              <a:rPr lang="hr-HR" sz="1200" kern="1200" dirty="0" err="1">
                <a:solidFill>
                  <a:schemeClr val="tx1"/>
                </a:solidFill>
                <a:effectLst/>
                <a:latin typeface="+mn-lt"/>
                <a:ea typeface="+mn-ea"/>
                <a:cs typeface="+mn-cs"/>
              </a:rPr>
              <a:t>ViewModel</a:t>
            </a:r>
            <a:r>
              <a:rPr lang="hr-HR" sz="1200" kern="1200" dirty="0">
                <a:solidFill>
                  <a:schemeClr val="tx1"/>
                </a:solidFill>
                <a:effectLst/>
                <a:latin typeface="+mn-lt"/>
                <a:ea typeface="+mn-ea"/>
                <a:cs typeface="+mn-cs"/>
              </a:rPr>
              <a:t> je način dizajna programske arhitekture. </a:t>
            </a:r>
          </a:p>
          <a:p>
            <a:pPr lvl="0"/>
            <a:r>
              <a:rPr lang="hr-HR" sz="1200" kern="1200" dirty="0">
                <a:solidFill>
                  <a:schemeClr val="tx1"/>
                </a:solidFill>
                <a:effectLst/>
                <a:latin typeface="+mn-lt"/>
                <a:ea typeface="+mn-ea"/>
                <a:cs typeface="+mn-cs"/>
              </a:rPr>
              <a:t>Glavna karakteristika MVVM arhitekture je potpuna odvojenost poslovne logike od logike za postavljanje </a:t>
            </a:r>
            <a:r>
              <a:rPr lang="hr-HR" sz="1200" kern="1200" dirty="0" err="1">
                <a:solidFill>
                  <a:schemeClr val="tx1"/>
                </a:solidFill>
                <a:effectLst/>
                <a:latin typeface="+mn-lt"/>
                <a:ea typeface="+mn-ea"/>
                <a:cs typeface="+mn-cs"/>
              </a:rPr>
              <a:t>View</a:t>
            </a:r>
            <a:r>
              <a:rPr lang="hr-HR" sz="1200" kern="1200" dirty="0">
                <a:solidFill>
                  <a:schemeClr val="tx1"/>
                </a:solidFill>
                <a:effectLst/>
                <a:latin typeface="+mn-lt"/>
                <a:ea typeface="+mn-ea"/>
                <a:cs typeface="+mn-cs"/>
              </a:rPr>
              <a:t> - a. Unutar </a:t>
            </a:r>
            <a:r>
              <a:rPr lang="hr-HR" sz="1200" kern="1200" dirty="0" err="1">
                <a:solidFill>
                  <a:schemeClr val="tx1"/>
                </a:solidFill>
                <a:effectLst/>
                <a:latin typeface="+mn-lt"/>
                <a:ea typeface="+mn-ea"/>
                <a:cs typeface="+mn-cs"/>
              </a:rPr>
              <a:t>ViewModel</a:t>
            </a:r>
            <a:r>
              <a:rPr lang="hr-HR" sz="1200" kern="1200" dirty="0">
                <a:solidFill>
                  <a:schemeClr val="tx1"/>
                </a:solidFill>
                <a:effectLst/>
                <a:latin typeface="+mn-lt"/>
                <a:ea typeface="+mn-ea"/>
                <a:cs typeface="+mn-cs"/>
              </a:rPr>
              <a:t> - a se obavlja sva manipulacija nad podacima, tako da </a:t>
            </a:r>
            <a:r>
              <a:rPr lang="hr-HR" sz="1200" kern="1200" dirty="0" err="1">
                <a:solidFill>
                  <a:schemeClr val="tx1"/>
                </a:solidFill>
                <a:effectLst/>
                <a:latin typeface="+mn-lt"/>
                <a:ea typeface="+mn-ea"/>
                <a:cs typeface="+mn-cs"/>
              </a:rPr>
              <a:t>View</a:t>
            </a:r>
            <a:r>
              <a:rPr lang="hr-HR" sz="1200" kern="1200" dirty="0">
                <a:solidFill>
                  <a:schemeClr val="tx1"/>
                </a:solidFill>
                <a:effectLst/>
                <a:latin typeface="+mn-lt"/>
                <a:ea typeface="+mn-ea"/>
                <a:cs typeface="+mn-cs"/>
              </a:rPr>
              <a:t> ne zna ništa o podacima osim njihovog prikaza na korisničkom okruženju.</a:t>
            </a:r>
            <a:r>
              <a:rPr lang="en-US" dirty="0">
                <a:effectLst/>
              </a:rPr>
              <a:t> </a:t>
            </a:r>
            <a:br>
              <a:rPr lang="hr-HR" sz="1200" kern="1200" dirty="0">
                <a:solidFill>
                  <a:schemeClr val="tx1"/>
                </a:solidFill>
                <a:effectLst/>
                <a:latin typeface="+mn-lt"/>
                <a:ea typeface="+mn-ea"/>
                <a:cs typeface="+mn-cs"/>
              </a:rPr>
            </a:br>
            <a:br>
              <a:rPr lang="hr-HR" sz="1200" kern="1200" dirty="0">
                <a:solidFill>
                  <a:schemeClr val="tx1"/>
                </a:solidFill>
                <a:effectLst/>
                <a:latin typeface="+mn-lt"/>
                <a:ea typeface="+mn-ea"/>
                <a:cs typeface="+mn-cs"/>
              </a:rPr>
            </a:br>
            <a:r>
              <a:rPr lang="hr-HR" sz="1200" kern="1200" dirty="0">
                <a:solidFill>
                  <a:schemeClr val="tx1"/>
                </a:solidFill>
                <a:effectLst/>
                <a:latin typeface="+mn-lt"/>
                <a:ea typeface="+mn-ea"/>
                <a:cs typeface="+mn-cs"/>
              </a:rPr>
              <a:t>Model</a:t>
            </a:r>
            <a:r>
              <a:rPr lang="en-US" sz="1100" kern="1200" dirty="0">
                <a:solidFill>
                  <a:schemeClr val="tx1"/>
                </a:solidFill>
                <a:effectLst/>
                <a:latin typeface="+mn-lt"/>
                <a:ea typeface="+mn-ea"/>
                <a:cs typeface="+mn-cs"/>
              </a:rPr>
              <a:t> - </a:t>
            </a:r>
            <a:r>
              <a:rPr lang="hr-HR" sz="1200" kern="1200" dirty="0">
                <a:solidFill>
                  <a:schemeClr val="tx1"/>
                </a:solidFill>
                <a:effectLst/>
                <a:latin typeface="+mn-lt"/>
                <a:ea typeface="+mn-ea"/>
                <a:cs typeface="+mn-cs"/>
              </a:rPr>
              <a:t>Sadrži podatke aplikacije. Najčešće se radi od klasama ili strukturama.</a:t>
            </a:r>
            <a:endParaRPr lang="en-US" sz="1100" kern="1200" dirty="0">
              <a:solidFill>
                <a:schemeClr val="tx1"/>
              </a:solidFill>
              <a:effectLst/>
              <a:latin typeface="+mn-lt"/>
              <a:ea typeface="+mn-ea"/>
              <a:cs typeface="+mn-cs"/>
            </a:endParaRPr>
          </a:p>
          <a:p>
            <a:r>
              <a:rPr lang="hr-HR" sz="12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pPr lvl="0"/>
            <a:r>
              <a:rPr lang="hr-HR" sz="1200" kern="1200" dirty="0" err="1">
                <a:solidFill>
                  <a:schemeClr val="tx1"/>
                </a:solidFill>
                <a:effectLst/>
                <a:latin typeface="+mn-lt"/>
                <a:ea typeface="+mn-ea"/>
                <a:cs typeface="+mn-cs"/>
              </a:rPr>
              <a:t>View</a:t>
            </a:r>
            <a:r>
              <a:rPr lang="hr-HR" sz="120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 - </a:t>
            </a:r>
            <a:r>
              <a:rPr lang="hr-HR" sz="1200" kern="1200" dirty="0">
                <a:solidFill>
                  <a:schemeClr val="tx1"/>
                </a:solidFill>
                <a:effectLst/>
                <a:latin typeface="+mn-lt"/>
                <a:ea typeface="+mn-ea"/>
                <a:cs typeface="+mn-cs"/>
              </a:rPr>
              <a:t>Sadrži kod za prikaz vizualnih elemenata korisničkog okruženja i reakcije na korisničke akcije. Sastoji se od protokola koji sadrže metode korisnikovih akcija i </a:t>
            </a:r>
            <a:r>
              <a:rPr lang="hr-HR" sz="1200" kern="1200" dirty="0" err="1">
                <a:solidFill>
                  <a:schemeClr val="tx1"/>
                </a:solidFill>
                <a:effectLst/>
                <a:latin typeface="+mn-lt"/>
                <a:ea typeface="+mn-ea"/>
                <a:cs typeface="+mn-cs"/>
              </a:rPr>
              <a:t>ViewController</a:t>
            </a:r>
            <a:r>
              <a:rPr lang="hr-HR" sz="1200" kern="1200" dirty="0">
                <a:solidFill>
                  <a:schemeClr val="tx1"/>
                </a:solidFill>
                <a:effectLst/>
                <a:latin typeface="+mn-lt"/>
                <a:ea typeface="+mn-ea"/>
                <a:cs typeface="+mn-cs"/>
              </a:rPr>
              <a:t> - a koji je odgovoran za prikazivanje komponenti korisničkog okruženja i slanje informacija </a:t>
            </a:r>
            <a:r>
              <a:rPr lang="hr-HR" sz="1200" kern="1200" dirty="0" err="1">
                <a:solidFill>
                  <a:schemeClr val="tx1"/>
                </a:solidFill>
                <a:effectLst/>
                <a:latin typeface="+mn-lt"/>
                <a:ea typeface="+mn-ea"/>
                <a:cs typeface="+mn-cs"/>
              </a:rPr>
              <a:t>viewModel</a:t>
            </a:r>
            <a:r>
              <a:rPr lang="hr-HR" sz="1200" kern="1200" dirty="0">
                <a:solidFill>
                  <a:schemeClr val="tx1"/>
                </a:solidFill>
                <a:effectLst/>
                <a:latin typeface="+mn-lt"/>
                <a:ea typeface="+mn-ea"/>
                <a:cs typeface="+mn-cs"/>
              </a:rPr>
              <a:t>-u kada je korisnik izvršio neku akciju.</a:t>
            </a:r>
            <a:endParaRPr lang="en-US" sz="1100"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0"/>
            <a:r>
              <a:rPr lang="hr-HR" sz="1200" kern="1200" dirty="0" err="1">
                <a:solidFill>
                  <a:schemeClr val="tx1"/>
                </a:solidFill>
                <a:effectLst/>
                <a:latin typeface="+mn-lt"/>
                <a:ea typeface="+mn-ea"/>
                <a:cs typeface="+mn-cs"/>
              </a:rPr>
              <a:t>ViewModel</a:t>
            </a:r>
            <a:r>
              <a:rPr lang="en-US" sz="1100" kern="1200" dirty="0">
                <a:solidFill>
                  <a:schemeClr val="tx1"/>
                </a:solidFill>
                <a:effectLst/>
                <a:latin typeface="+mn-lt"/>
                <a:ea typeface="+mn-ea"/>
                <a:cs typeface="+mn-cs"/>
              </a:rPr>
              <a:t> - </a:t>
            </a:r>
            <a:r>
              <a:rPr lang="hr-HR" sz="1200" kern="1200" dirty="0">
                <a:solidFill>
                  <a:schemeClr val="tx1"/>
                </a:solidFill>
                <a:effectLst/>
                <a:latin typeface="+mn-lt"/>
                <a:ea typeface="+mn-ea"/>
                <a:cs typeface="+mn-cs"/>
              </a:rPr>
              <a:t>Sadrži poslovnu logiku aplikacije i sastoji se od različitih programskih dijelova ovisno o složenosti aplikacije</a:t>
            </a:r>
            <a:r>
              <a:rPr lang="hr-HR" sz="1100" kern="1200" dirty="0">
                <a:solidFill>
                  <a:schemeClr val="tx1"/>
                </a:solidFill>
                <a:effectLst/>
                <a:latin typeface="+mn-lt"/>
                <a:ea typeface="+mn-ea"/>
                <a:cs typeface="+mn-cs"/>
              </a:rPr>
              <a:t>.</a:t>
            </a:r>
            <a:r>
              <a:rPr lang="en-US" dirty="0">
                <a:effectLst/>
              </a:rPr>
              <a:t> </a:t>
            </a:r>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8</a:t>
            </a:fld>
            <a:endParaRPr lang="en-US"/>
          </a:p>
        </p:txBody>
      </p:sp>
    </p:spTree>
    <p:extLst>
      <p:ext uri="{BB962C8B-B14F-4D97-AF65-F5344CB8AC3E}">
        <p14:creationId xmlns:p14="http://schemas.microsoft.com/office/powerpoint/2010/main" val="3477052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sz="1200" b="1" kern="1200" dirty="0">
                <a:solidFill>
                  <a:schemeClr val="tx1"/>
                </a:solidFill>
                <a:effectLst/>
                <a:latin typeface="+mn-lt"/>
                <a:ea typeface="+mn-ea"/>
                <a:cs typeface="+mn-cs"/>
              </a:rPr>
              <a:t>Core Data</a:t>
            </a:r>
            <a:r>
              <a:rPr lang="hr-HR" sz="1200" kern="1200" dirty="0">
                <a:solidFill>
                  <a:schemeClr val="tx1"/>
                </a:solidFill>
                <a:effectLst/>
                <a:latin typeface="+mn-lt"/>
                <a:ea typeface="+mn-ea"/>
                <a:cs typeface="+mn-cs"/>
              </a:rPr>
              <a:t> je okvir za objektno - relaciono </a:t>
            </a:r>
            <a:r>
              <a:rPr lang="hr-HR" sz="1200" kern="1200" dirty="0" err="1">
                <a:solidFill>
                  <a:schemeClr val="tx1"/>
                </a:solidFill>
                <a:effectLst/>
                <a:latin typeface="+mn-lt"/>
                <a:ea typeface="+mn-ea"/>
                <a:cs typeface="+mn-cs"/>
              </a:rPr>
              <a:t>mapiranje</a:t>
            </a:r>
            <a:r>
              <a:rPr lang="hr-HR" sz="1200" kern="1200" dirty="0">
                <a:solidFill>
                  <a:schemeClr val="tx1"/>
                </a:solidFill>
                <a:effectLst/>
                <a:latin typeface="+mn-lt"/>
                <a:ea typeface="+mn-ea"/>
                <a:cs typeface="+mn-cs"/>
              </a:rPr>
              <a:t> (ORM) koji dolazi s </a:t>
            </a:r>
            <a:r>
              <a:rPr lang="hr-HR" sz="1200" kern="1200" dirty="0" err="1">
                <a:solidFill>
                  <a:schemeClr val="tx1"/>
                </a:solidFill>
                <a:effectLst/>
                <a:latin typeface="+mn-lt"/>
                <a:ea typeface="+mn-ea"/>
                <a:cs typeface="+mn-cs"/>
              </a:rPr>
              <a:t>iOS</a:t>
            </a:r>
            <a:r>
              <a:rPr lang="hr-HR" sz="1200" kern="1200" dirty="0">
                <a:solidFill>
                  <a:schemeClr val="tx1"/>
                </a:solidFill>
                <a:effectLst/>
                <a:latin typeface="+mn-lt"/>
                <a:ea typeface="+mn-ea"/>
                <a:cs typeface="+mn-cs"/>
              </a:rPr>
              <a:t> - om. </a:t>
            </a:r>
          </a:p>
          <a:p>
            <a:pPr marL="0" marR="0" lvl="0" indent="0" algn="l" defTabSz="914400" rtl="0" eaLnBrk="1" fontAlgn="auto" latinLnBrk="0" hangingPunct="1">
              <a:lnSpc>
                <a:spcPct val="100000"/>
              </a:lnSpc>
              <a:spcBef>
                <a:spcPts val="0"/>
              </a:spcBef>
              <a:spcAft>
                <a:spcPts val="0"/>
              </a:spcAft>
              <a:buClrTx/>
              <a:buSzTx/>
              <a:buFontTx/>
              <a:buNone/>
              <a:tabLst/>
              <a:defRPr/>
            </a:pPr>
            <a:r>
              <a:rPr lang="hr-HR" sz="1200" b="1" kern="1200" dirty="0">
                <a:solidFill>
                  <a:schemeClr val="tx1"/>
                </a:solidFill>
                <a:effectLst/>
                <a:latin typeface="+mn-lt"/>
                <a:ea typeface="+mn-ea"/>
                <a:cs typeface="+mn-cs"/>
              </a:rPr>
              <a:t>Objektno - relacijsko </a:t>
            </a:r>
            <a:r>
              <a:rPr lang="hr-HR" sz="1200" b="1" kern="1200" dirty="0" err="1">
                <a:solidFill>
                  <a:schemeClr val="tx1"/>
                </a:solidFill>
                <a:effectLst/>
                <a:latin typeface="+mn-lt"/>
                <a:ea typeface="+mn-ea"/>
                <a:cs typeface="+mn-cs"/>
              </a:rPr>
              <a:t>mapiranje</a:t>
            </a:r>
            <a:r>
              <a:rPr lang="hr-HR" sz="1200" kern="1200" dirty="0">
                <a:solidFill>
                  <a:schemeClr val="tx1"/>
                </a:solidFill>
                <a:effectLst/>
                <a:latin typeface="+mn-lt"/>
                <a:ea typeface="+mn-ea"/>
                <a:cs typeface="+mn-cs"/>
              </a:rPr>
              <a:t> u računarstvu je tehnika programiranja za pretvaranje podataka između sistema nekompatibilnih tipova koristeći objektno orijentirane programske jezike. </a:t>
            </a:r>
            <a:br>
              <a:rPr lang="hr-HR" sz="1200" kern="1200" dirty="0">
                <a:solidFill>
                  <a:schemeClr val="tx1"/>
                </a:solidFill>
                <a:effectLst/>
                <a:latin typeface="+mn-lt"/>
                <a:ea typeface="+mn-ea"/>
                <a:cs typeface="+mn-cs"/>
              </a:rPr>
            </a:br>
            <a:br>
              <a:rPr lang="hr-HR" sz="1200" kern="1200" dirty="0">
                <a:solidFill>
                  <a:schemeClr val="tx1"/>
                </a:solidFill>
                <a:effectLst/>
                <a:latin typeface="+mn-lt"/>
                <a:ea typeface="+mn-ea"/>
                <a:cs typeface="+mn-cs"/>
              </a:rPr>
            </a:br>
            <a:r>
              <a:rPr lang="hr-HR" sz="1200" kern="1200" dirty="0" err="1">
                <a:solidFill>
                  <a:schemeClr val="tx1"/>
                </a:solidFill>
                <a:effectLst/>
                <a:latin typeface="+mn-lt"/>
                <a:ea typeface="+mn-ea"/>
                <a:cs typeface="+mn-cs"/>
              </a:rPr>
              <a:t>Cloud</a:t>
            </a:r>
            <a:r>
              <a:rPr lang="hr-HR" sz="1200" kern="1200" dirty="0">
                <a:solidFill>
                  <a:schemeClr val="tx1"/>
                </a:solidFill>
                <a:effectLst/>
                <a:latin typeface="+mn-lt"/>
                <a:ea typeface="+mn-ea"/>
                <a:cs typeface="+mn-cs"/>
              </a:rPr>
              <a:t> </a:t>
            </a:r>
            <a:r>
              <a:rPr lang="hr-HR" sz="1200" kern="1200" dirty="0" err="1">
                <a:solidFill>
                  <a:schemeClr val="tx1"/>
                </a:solidFill>
                <a:effectLst/>
                <a:latin typeface="+mn-lt"/>
                <a:ea typeface="+mn-ea"/>
                <a:cs typeface="+mn-cs"/>
              </a:rPr>
              <a:t>Firestore</a:t>
            </a:r>
            <a:r>
              <a:rPr lang="hr-HR" sz="1200" kern="1200" dirty="0">
                <a:solidFill>
                  <a:schemeClr val="tx1"/>
                </a:solidFill>
                <a:effectLst/>
                <a:latin typeface="+mn-lt"/>
                <a:ea typeface="+mn-ea"/>
                <a:cs typeface="+mn-cs"/>
              </a:rPr>
              <a:t> služi za pohranu i sinkronizaciju podataka između korisnika i uređaja na globalnoj razini koristeći </a:t>
            </a:r>
            <a:r>
              <a:rPr lang="hr-HR" sz="1200" kern="1200" dirty="0" err="1">
                <a:solidFill>
                  <a:schemeClr val="tx1"/>
                </a:solidFill>
                <a:effectLst/>
                <a:latin typeface="+mn-lt"/>
                <a:ea typeface="+mn-ea"/>
                <a:cs typeface="+mn-cs"/>
              </a:rPr>
              <a:t>NoSQL</a:t>
            </a:r>
            <a:r>
              <a:rPr lang="hr-HR" sz="1200" kern="1200" dirty="0">
                <a:solidFill>
                  <a:schemeClr val="tx1"/>
                </a:solidFill>
                <a:effectLst/>
                <a:latin typeface="+mn-lt"/>
                <a:ea typeface="+mn-ea"/>
                <a:cs typeface="+mn-cs"/>
              </a:rPr>
              <a:t> bazu podataka. </a:t>
            </a:r>
            <a:r>
              <a:rPr lang="hr-HR" sz="1200" kern="1200" dirty="0" err="1">
                <a:solidFill>
                  <a:schemeClr val="tx1"/>
                </a:solidFill>
                <a:effectLst/>
                <a:latin typeface="+mn-lt"/>
                <a:ea typeface="+mn-ea"/>
                <a:cs typeface="+mn-cs"/>
              </a:rPr>
              <a:t>Cloud</a:t>
            </a:r>
            <a:r>
              <a:rPr lang="hr-HR" sz="1200" kern="1200" dirty="0">
                <a:solidFill>
                  <a:schemeClr val="tx1"/>
                </a:solidFill>
                <a:effectLst/>
                <a:latin typeface="+mn-lt"/>
                <a:ea typeface="+mn-ea"/>
                <a:cs typeface="+mn-cs"/>
              </a:rPr>
              <a:t> </a:t>
            </a:r>
            <a:r>
              <a:rPr lang="hr-HR" sz="1200" kern="1200" dirty="0" err="1">
                <a:solidFill>
                  <a:schemeClr val="tx1"/>
                </a:solidFill>
                <a:effectLst/>
                <a:latin typeface="+mn-lt"/>
                <a:ea typeface="+mn-ea"/>
                <a:cs typeface="+mn-cs"/>
              </a:rPr>
              <a:t>Firestore</a:t>
            </a:r>
            <a:r>
              <a:rPr lang="hr-HR" sz="1200" kern="1200" dirty="0">
                <a:solidFill>
                  <a:schemeClr val="tx1"/>
                </a:solidFill>
                <a:effectLst/>
                <a:latin typeface="+mn-lt"/>
                <a:ea typeface="+mn-ea"/>
                <a:cs typeface="+mn-cs"/>
              </a:rPr>
              <a:t> pruža trenutnu sinkronizaciju podataka i izvan mrežnu podršku uz učinkovite upite prema bazi.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r-H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9</a:t>
            </a:fld>
            <a:endParaRPr lang="en-US"/>
          </a:p>
        </p:txBody>
      </p:sp>
    </p:spTree>
    <p:extLst>
      <p:ext uri="{BB962C8B-B14F-4D97-AF65-F5344CB8AC3E}">
        <p14:creationId xmlns:p14="http://schemas.microsoft.com/office/powerpoint/2010/main" val="266332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11</a:t>
            </a:fld>
            <a:endParaRPr lang="en-US"/>
          </a:p>
        </p:txBody>
      </p:sp>
    </p:spTree>
    <p:extLst>
      <p:ext uri="{BB962C8B-B14F-4D97-AF65-F5344CB8AC3E}">
        <p14:creationId xmlns:p14="http://schemas.microsoft.com/office/powerpoint/2010/main" val="120505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12</a:t>
            </a:fld>
            <a:endParaRPr lang="en-US"/>
          </a:p>
        </p:txBody>
      </p:sp>
    </p:spTree>
    <p:extLst>
      <p:ext uri="{BB962C8B-B14F-4D97-AF65-F5344CB8AC3E}">
        <p14:creationId xmlns:p14="http://schemas.microsoft.com/office/powerpoint/2010/main" val="708005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13</a:t>
            </a:fld>
            <a:endParaRPr lang="en-US"/>
          </a:p>
        </p:txBody>
      </p:sp>
    </p:spTree>
    <p:extLst>
      <p:ext uri="{BB962C8B-B14F-4D97-AF65-F5344CB8AC3E}">
        <p14:creationId xmlns:p14="http://schemas.microsoft.com/office/powerpoint/2010/main" val="401680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FBE8-7929-4B46-AC8C-92EACCAB0C89}" type="slidenum">
              <a:rPr lang="en-US" smtClean="0"/>
              <a:t>14</a:t>
            </a:fld>
            <a:endParaRPr lang="en-US"/>
          </a:p>
        </p:txBody>
      </p:sp>
    </p:spTree>
    <p:extLst>
      <p:ext uri="{BB962C8B-B14F-4D97-AF65-F5344CB8AC3E}">
        <p14:creationId xmlns:p14="http://schemas.microsoft.com/office/powerpoint/2010/main" val="1670078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74E3-D93B-DB43-9F7D-DBF861BEA4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3FB26B-B094-F54E-8D49-FBB840641E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B9D1BF-1014-8C41-9D67-7795E14AD135}"/>
              </a:ext>
            </a:extLst>
          </p:cNvPr>
          <p:cNvSpPr>
            <a:spLocks noGrp="1"/>
          </p:cNvSpPr>
          <p:nvPr>
            <p:ph type="dt" sz="half" idx="10"/>
          </p:nvPr>
        </p:nvSpPr>
        <p:spPr/>
        <p:txBody>
          <a:bodyPr/>
          <a:lstStyle/>
          <a:p>
            <a:fld id="{B3B183E1-D20C-7D43-99EA-FFF2792225E1}" type="datetimeFigureOut">
              <a:rPr lang="en-US" smtClean="0"/>
              <a:t>2/3/22</a:t>
            </a:fld>
            <a:endParaRPr lang="en-US"/>
          </a:p>
        </p:txBody>
      </p:sp>
      <p:sp>
        <p:nvSpPr>
          <p:cNvPr id="5" name="Footer Placeholder 4">
            <a:extLst>
              <a:ext uri="{FF2B5EF4-FFF2-40B4-BE49-F238E27FC236}">
                <a16:creationId xmlns:a16="http://schemas.microsoft.com/office/drawing/2014/main" id="{DEE4F524-C3B6-4E4A-AC3B-B7B6CBB548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151A91-DD2D-F24D-9589-7587528B2827}"/>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2101015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175DB-8DBF-5946-8665-DDE405E062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58F166-319F-8F49-8297-90FADC46C5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8D772-1D09-C34B-81F4-64CDF057FC1F}"/>
              </a:ext>
            </a:extLst>
          </p:cNvPr>
          <p:cNvSpPr>
            <a:spLocks noGrp="1"/>
          </p:cNvSpPr>
          <p:nvPr>
            <p:ph type="dt" sz="half" idx="10"/>
          </p:nvPr>
        </p:nvSpPr>
        <p:spPr/>
        <p:txBody>
          <a:bodyPr/>
          <a:lstStyle/>
          <a:p>
            <a:fld id="{B3B183E1-D20C-7D43-99EA-FFF2792225E1}" type="datetimeFigureOut">
              <a:rPr lang="en-US" smtClean="0"/>
              <a:t>2/3/22</a:t>
            </a:fld>
            <a:endParaRPr lang="en-US"/>
          </a:p>
        </p:txBody>
      </p:sp>
      <p:sp>
        <p:nvSpPr>
          <p:cNvPr id="5" name="Footer Placeholder 4">
            <a:extLst>
              <a:ext uri="{FF2B5EF4-FFF2-40B4-BE49-F238E27FC236}">
                <a16:creationId xmlns:a16="http://schemas.microsoft.com/office/drawing/2014/main" id="{97B3D3D1-3BFD-6148-89B0-19868D93A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279EF2-A1A2-B54D-AFC7-680B554D2704}"/>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164926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1AAEE6-C11F-1446-9AE1-FE6A5F1EFB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293EF4-ED37-F74F-A766-9B69246F15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DF5D76-29A4-5342-AD1E-0B6FBD697E77}"/>
              </a:ext>
            </a:extLst>
          </p:cNvPr>
          <p:cNvSpPr>
            <a:spLocks noGrp="1"/>
          </p:cNvSpPr>
          <p:nvPr>
            <p:ph type="dt" sz="half" idx="10"/>
          </p:nvPr>
        </p:nvSpPr>
        <p:spPr/>
        <p:txBody>
          <a:bodyPr/>
          <a:lstStyle/>
          <a:p>
            <a:fld id="{B3B183E1-D20C-7D43-99EA-FFF2792225E1}" type="datetimeFigureOut">
              <a:rPr lang="en-US" smtClean="0"/>
              <a:t>2/3/22</a:t>
            </a:fld>
            <a:endParaRPr lang="en-US"/>
          </a:p>
        </p:txBody>
      </p:sp>
      <p:sp>
        <p:nvSpPr>
          <p:cNvPr id="5" name="Footer Placeholder 4">
            <a:extLst>
              <a:ext uri="{FF2B5EF4-FFF2-40B4-BE49-F238E27FC236}">
                <a16:creationId xmlns:a16="http://schemas.microsoft.com/office/drawing/2014/main" id="{FBFE785C-9C20-B842-A6F3-8005A7387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AB7F7-1097-E04C-986C-8F26E0D917E3}"/>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2120753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CB53-EE7C-C943-BF2A-C2358A9B76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FF742-4ABD-824F-B9A1-4253F69BC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8F08A1-DBBD-8240-ACBC-62419127744E}"/>
              </a:ext>
            </a:extLst>
          </p:cNvPr>
          <p:cNvSpPr>
            <a:spLocks noGrp="1"/>
          </p:cNvSpPr>
          <p:nvPr>
            <p:ph type="dt" sz="half" idx="10"/>
          </p:nvPr>
        </p:nvSpPr>
        <p:spPr/>
        <p:txBody>
          <a:bodyPr/>
          <a:lstStyle/>
          <a:p>
            <a:fld id="{B3B183E1-D20C-7D43-99EA-FFF2792225E1}" type="datetimeFigureOut">
              <a:rPr lang="en-US" smtClean="0"/>
              <a:t>2/3/22</a:t>
            </a:fld>
            <a:endParaRPr lang="en-US"/>
          </a:p>
        </p:txBody>
      </p:sp>
      <p:sp>
        <p:nvSpPr>
          <p:cNvPr id="5" name="Footer Placeholder 4">
            <a:extLst>
              <a:ext uri="{FF2B5EF4-FFF2-40B4-BE49-F238E27FC236}">
                <a16:creationId xmlns:a16="http://schemas.microsoft.com/office/drawing/2014/main" id="{6F86FC7D-5954-7146-8B12-6AE749E960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81D11-E5C3-F44A-A33A-F22E87DBA723}"/>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2447380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5FCCF-79B3-8F4D-B624-1031686A27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C4228F-5066-5745-BECB-A2A93F8E6F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8F1AA9-AC7E-174A-8251-9843D9CE488D}"/>
              </a:ext>
            </a:extLst>
          </p:cNvPr>
          <p:cNvSpPr>
            <a:spLocks noGrp="1"/>
          </p:cNvSpPr>
          <p:nvPr>
            <p:ph type="dt" sz="half" idx="10"/>
          </p:nvPr>
        </p:nvSpPr>
        <p:spPr/>
        <p:txBody>
          <a:bodyPr/>
          <a:lstStyle/>
          <a:p>
            <a:fld id="{B3B183E1-D20C-7D43-99EA-FFF2792225E1}" type="datetimeFigureOut">
              <a:rPr lang="en-US" smtClean="0"/>
              <a:t>2/3/22</a:t>
            </a:fld>
            <a:endParaRPr lang="en-US"/>
          </a:p>
        </p:txBody>
      </p:sp>
      <p:sp>
        <p:nvSpPr>
          <p:cNvPr id="5" name="Footer Placeholder 4">
            <a:extLst>
              <a:ext uri="{FF2B5EF4-FFF2-40B4-BE49-F238E27FC236}">
                <a16:creationId xmlns:a16="http://schemas.microsoft.com/office/drawing/2014/main" id="{9DDF728F-2E82-BE4B-A4DF-C0A4DDE7A6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BB8DA3-DA75-A041-A99E-070093902673}"/>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166908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C40A-DA60-AE4E-8C0B-42562A80B7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44C386-1027-224A-B3A8-D2719FE5F9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CCA380-416C-C042-909A-ACE8D370F6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137D79-E84F-834C-9FFB-7E267D586852}"/>
              </a:ext>
            </a:extLst>
          </p:cNvPr>
          <p:cNvSpPr>
            <a:spLocks noGrp="1"/>
          </p:cNvSpPr>
          <p:nvPr>
            <p:ph type="dt" sz="half" idx="10"/>
          </p:nvPr>
        </p:nvSpPr>
        <p:spPr/>
        <p:txBody>
          <a:bodyPr/>
          <a:lstStyle/>
          <a:p>
            <a:fld id="{B3B183E1-D20C-7D43-99EA-FFF2792225E1}" type="datetimeFigureOut">
              <a:rPr lang="en-US" smtClean="0"/>
              <a:t>2/3/22</a:t>
            </a:fld>
            <a:endParaRPr lang="en-US"/>
          </a:p>
        </p:txBody>
      </p:sp>
      <p:sp>
        <p:nvSpPr>
          <p:cNvPr id="6" name="Footer Placeholder 5">
            <a:extLst>
              <a:ext uri="{FF2B5EF4-FFF2-40B4-BE49-F238E27FC236}">
                <a16:creationId xmlns:a16="http://schemas.microsoft.com/office/drawing/2014/main" id="{FF0C3478-3D89-874E-8BE6-86EC5F03D6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5EF7F1-DD90-9A4B-BF15-44C3E8B14A25}"/>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3114341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CCDAE-D4CD-E944-B801-FE742C6A6F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159DB7-38D0-8E44-BB70-6ED161D957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AC720D-0DC2-7841-9B57-A3C4FC9C3A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477D18-3EB2-F142-9FCF-8A8631035D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069661-9947-2C43-8C39-9E19D47C54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AA3B10-C6AA-AE4B-9635-4725E4672D9E}"/>
              </a:ext>
            </a:extLst>
          </p:cNvPr>
          <p:cNvSpPr>
            <a:spLocks noGrp="1"/>
          </p:cNvSpPr>
          <p:nvPr>
            <p:ph type="dt" sz="half" idx="10"/>
          </p:nvPr>
        </p:nvSpPr>
        <p:spPr/>
        <p:txBody>
          <a:bodyPr/>
          <a:lstStyle/>
          <a:p>
            <a:fld id="{B3B183E1-D20C-7D43-99EA-FFF2792225E1}" type="datetimeFigureOut">
              <a:rPr lang="en-US" smtClean="0"/>
              <a:t>2/3/22</a:t>
            </a:fld>
            <a:endParaRPr lang="en-US"/>
          </a:p>
        </p:txBody>
      </p:sp>
      <p:sp>
        <p:nvSpPr>
          <p:cNvPr id="8" name="Footer Placeholder 7">
            <a:extLst>
              <a:ext uri="{FF2B5EF4-FFF2-40B4-BE49-F238E27FC236}">
                <a16:creationId xmlns:a16="http://schemas.microsoft.com/office/drawing/2014/main" id="{CDDB346B-4F31-D949-BD6F-03D99D8DAB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F842FD-7CE6-1349-8C8E-BE8CD46FBBEC}"/>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671497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78F65-BADA-5649-980C-87C57ADDEB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9AE1A8-B34F-2D42-905C-1BD2A529099C}"/>
              </a:ext>
            </a:extLst>
          </p:cNvPr>
          <p:cNvSpPr>
            <a:spLocks noGrp="1"/>
          </p:cNvSpPr>
          <p:nvPr>
            <p:ph type="dt" sz="half" idx="10"/>
          </p:nvPr>
        </p:nvSpPr>
        <p:spPr/>
        <p:txBody>
          <a:bodyPr/>
          <a:lstStyle/>
          <a:p>
            <a:fld id="{B3B183E1-D20C-7D43-99EA-FFF2792225E1}" type="datetimeFigureOut">
              <a:rPr lang="en-US" smtClean="0"/>
              <a:t>2/3/22</a:t>
            </a:fld>
            <a:endParaRPr lang="en-US"/>
          </a:p>
        </p:txBody>
      </p:sp>
      <p:sp>
        <p:nvSpPr>
          <p:cNvPr id="4" name="Footer Placeholder 3">
            <a:extLst>
              <a:ext uri="{FF2B5EF4-FFF2-40B4-BE49-F238E27FC236}">
                <a16:creationId xmlns:a16="http://schemas.microsoft.com/office/drawing/2014/main" id="{ABDFDE6A-9EFC-424E-9535-8970A7BF10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1DE460-275D-6345-8330-E6FCAE38176B}"/>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2704907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18856E-4FC8-4046-BD93-C197C02D22F3}"/>
              </a:ext>
            </a:extLst>
          </p:cNvPr>
          <p:cNvSpPr>
            <a:spLocks noGrp="1"/>
          </p:cNvSpPr>
          <p:nvPr>
            <p:ph type="dt" sz="half" idx="10"/>
          </p:nvPr>
        </p:nvSpPr>
        <p:spPr/>
        <p:txBody>
          <a:bodyPr/>
          <a:lstStyle/>
          <a:p>
            <a:fld id="{B3B183E1-D20C-7D43-99EA-FFF2792225E1}" type="datetimeFigureOut">
              <a:rPr lang="en-US" smtClean="0"/>
              <a:t>2/3/22</a:t>
            </a:fld>
            <a:endParaRPr lang="en-US"/>
          </a:p>
        </p:txBody>
      </p:sp>
      <p:sp>
        <p:nvSpPr>
          <p:cNvPr id="3" name="Footer Placeholder 2">
            <a:extLst>
              <a:ext uri="{FF2B5EF4-FFF2-40B4-BE49-F238E27FC236}">
                <a16:creationId xmlns:a16="http://schemas.microsoft.com/office/drawing/2014/main" id="{E0C71605-9C3A-7147-A045-03B6552E0F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749A88-0B1B-BE44-8C6A-D9186F8E6317}"/>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4172494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707E6-6562-1347-8474-4DFFF4ED4D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9AA5B8-88C4-5C4B-B330-F789C5FB33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C45F6E-6A88-E74E-B307-82298EB07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B35E3-E722-4E41-ABBF-B6E54C7C0805}"/>
              </a:ext>
            </a:extLst>
          </p:cNvPr>
          <p:cNvSpPr>
            <a:spLocks noGrp="1"/>
          </p:cNvSpPr>
          <p:nvPr>
            <p:ph type="dt" sz="half" idx="10"/>
          </p:nvPr>
        </p:nvSpPr>
        <p:spPr/>
        <p:txBody>
          <a:bodyPr/>
          <a:lstStyle/>
          <a:p>
            <a:fld id="{B3B183E1-D20C-7D43-99EA-FFF2792225E1}" type="datetimeFigureOut">
              <a:rPr lang="en-US" smtClean="0"/>
              <a:t>2/3/22</a:t>
            </a:fld>
            <a:endParaRPr lang="en-US"/>
          </a:p>
        </p:txBody>
      </p:sp>
      <p:sp>
        <p:nvSpPr>
          <p:cNvPr id="6" name="Footer Placeholder 5">
            <a:extLst>
              <a:ext uri="{FF2B5EF4-FFF2-40B4-BE49-F238E27FC236}">
                <a16:creationId xmlns:a16="http://schemas.microsoft.com/office/drawing/2014/main" id="{908A085A-D1EB-7244-B4CB-384D8BDD1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7E1021-F11A-D746-B7B9-FBCFB78C8AEE}"/>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3033744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4EAF2-1FA3-B346-9A9E-6E96769B3B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380BF5-76CC-2B4C-9486-9E95978CFF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A5B070-DBE4-984F-A561-D5B45C9033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C609EC-66D7-C64C-A427-CE9F48E15BE5}"/>
              </a:ext>
            </a:extLst>
          </p:cNvPr>
          <p:cNvSpPr>
            <a:spLocks noGrp="1"/>
          </p:cNvSpPr>
          <p:nvPr>
            <p:ph type="dt" sz="half" idx="10"/>
          </p:nvPr>
        </p:nvSpPr>
        <p:spPr/>
        <p:txBody>
          <a:bodyPr/>
          <a:lstStyle/>
          <a:p>
            <a:fld id="{B3B183E1-D20C-7D43-99EA-FFF2792225E1}" type="datetimeFigureOut">
              <a:rPr lang="en-US" smtClean="0"/>
              <a:t>2/3/22</a:t>
            </a:fld>
            <a:endParaRPr lang="en-US"/>
          </a:p>
        </p:txBody>
      </p:sp>
      <p:sp>
        <p:nvSpPr>
          <p:cNvPr id="6" name="Footer Placeholder 5">
            <a:extLst>
              <a:ext uri="{FF2B5EF4-FFF2-40B4-BE49-F238E27FC236}">
                <a16:creationId xmlns:a16="http://schemas.microsoft.com/office/drawing/2014/main" id="{9D1A376C-F887-C144-AC18-FAF8FE655D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3C748D-D960-0F44-A2F5-E3D9DD4A60B7}"/>
              </a:ext>
            </a:extLst>
          </p:cNvPr>
          <p:cNvSpPr>
            <a:spLocks noGrp="1"/>
          </p:cNvSpPr>
          <p:nvPr>
            <p:ph type="sldNum" sz="quarter" idx="12"/>
          </p:nvPr>
        </p:nvSpPr>
        <p:spPr/>
        <p:txBody>
          <a:bodyPr/>
          <a:lstStyle/>
          <a:p>
            <a:fld id="{D10E3090-DF05-D948-B20B-D9D67CFCCA98}" type="slidenum">
              <a:rPr lang="en-US" smtClean="0"/>
              <a:t>‹#›</a:t>
            </a:fld>
            <a:endParaRPr lang="en-US"/>
          </a:p>
        </p:txBody>
      </p:sp>
    </p:spTree>
    <p:extLst>
      <p:ext uri="{BB962C8B-B14F-4D97-AF65-F5344CB8AC3E}">
        <p14:creationId xmlns:p14="http://schemas.microsoft.com/office/powerpoint/2010/main" val="1617484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DDC25F-B88F-194E-AF91-5CFE87DE52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0A83A4-C081-3047-A2C1-26D8BFCB3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612DFC-F9FC-ED46-8223-51E2011F4A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183E1-D20C-7D43-99EA-FFF2792225E1}" type="datetimeFigureOut">
              <a:rPr lang="en-US" smtClean="0"/>
              <a:t>2/3/22</a:t>
            </a:fld>
            <a:endParaRPr lang="en-US"/>
          </a:p>
        </p:txBody>
      </p:sp>
      <p:sp>
        <p:nvSpPr>
          <p:cNvPr id="5" name="Footer Placeholder 4">
            <a:extLst>
              <a:ext uri="{FF2B5EF4-FFF2-40B4-BE49-F238E27FC236}">
                <a16:creationId xmlns:a16="http://schemas.microsoft.com/office/drawing/2014/main" id="{44310BB9-09B3-6C4A-8EC3-4AF3BFC6BC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0CF332-9C05-DB40-AB5C-5E999492AA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0E3090-DF05-D948-B20B-D9D67CFCCA98}" type="slidenum">
              <a:rPr lang="en-US" smtClean="0"/>
              <a:t>‹#›</a:t>
            </a:fld>
            <a:endParaRPr lang="en-US"/>
          </a:p>
        </p:txBody>
      </p:sp>
    </p:spTree>
    <p:extLst>
      <p:ext uri="{BB962C8B-B14F-4D97-AF65-F5344CB8AC3E}">
        <p14:creationId xmlns:p14="http://schemas.microsoft.com/office/powerpoint/2010/main" val="31766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9.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BCF40E-CD9E-1F41-95EF-F34B14BA9667}"/>
              </a:ext>
            </a:extLst>
          </p:cNvPr>
          <p:cNvSpPr>
            <a:spLocks noGrp="1"/>
          </p:cNvSpPr>
          <p:nvPr>
            <p:ph type="ctrTitle"/>
          </p:nvPr>
        </p:nvSpPr>
        <p:spPr>
          <a:xfrm>
            <a:off x="542951" y="2091847"/>
            <a:ext cx="6387839" cy="2161236"/>
          </a:xfrm>
        </p:spPr>
        <p:txBody>
          <a:bodyPr anchor="b">
            <a:normAutofit/>
          </a:bodyPr>
          <a:lstStyle/>
          <a:p>
            <a:r>
              <a:rPr lang="hr-HR" sz="3600" cap="small" dirty="0">
                <a:latin typeface="Times New Roman" panose="02020603050405020304" pitchFamily="18" charset="0"/>
                <a:cs typeface="Times New Roman" panose="02020603050405020304" pitchFamily="18" charset="0"/>
              </a:rPr>
              <a:t>IOS APLIKACIJA ZA EVIDENTIRANJE I PRAĆENJE STANJA NA PUTEVIMA U BIH</a:t>
            </a:r>
            <a:r>
              <a:rPr lang="en-US" sz="3600" dirty="0">
                <a:latin typeface="Times New Roman" panose="02020603050405020304" pitchFamily="18" charset="0"/>
                <a:cs typeface="Times New Roman" panose="02020603050405020304" pitchFamily="18" charset="0"/>
              </a:rPr>
              <a:t> </a:t>
            </a:r>
          </a:p>
        </p:txBody>
      </p:sp>
      <p:sp>
        <p:nvSpPr>
          <p:cNvPr id="3" name="Subtitle 2">
            <a:extLst>
              <a:ext uri="{FF2B5EF4-FFF2-40B4-BE49-F238E27FC236}">
                <a16:creationId xmlns:a16="http://schemas.microsoft.com/office/drawing/2014/main" id="{62C93547-D8DE-DB4D-A5BA-BD8980BE8C83}"/>
              </a:ext>
            </a:extLst>
          </p:cNvPr>
          <p:cNvSpPr>
            <a:spLocks noGrp="1"/>
          </p:cNvSpPr>
          <p:nvPr>
            <p:ph type="subTitle" idx="1"/>
          </p:nvPr>
        </p:nvSpPr>
        <p:spPr>
          <a:xfrm>
            <a:off x="542951" y="5416215"/>
            <a:ext cx="4823221" cy="916958"/>
          </a:xfrm>
        </p:spPr>
        <p:txBody>
          <a:bodyPr anchor="t">
            <a:normAutofit/>
          </a:bodyPr>
          <a:lstStyle/>
          <a:p>
            <a:pPr algn="l"/>
            <a:r>
              <a:rPr lang="en-US" sz="1800" dirty="0">
                <a:latin typeface="Times New Roman" panose="02020603050405020304" pitchFamily="18" charset="0"/>
                <a:cs typeface="Times New Roman" panose="02020603050405020304" pitchFamily="18" charset="0"/>
              </a:rPr>
              <a:t>Student: </a:t>
            </a:r>
            <a:r>
              <a:rPr lang="en-US" sz="1800" dirty="0" err="1">
                <a:latin typeface="Times New Roman" panose="02020603050405020304" pitchFamily="18" charset="0"/>
                <a:cs typeface="Times New Roman" panose="02020603050405020304" pitchFamily="18" charset="0"/>
              </a:rPr>
              <a:t>Haseljić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Eldar</a:t>
            </a:r>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Mentor: </a:t>
            </a:r>
            <a:r>
              <a:rPr lang="en-US" sz="1800" dirty="0" err="1">
                <a:latin typeface="Times New Roman" panose="02020603050405020304" pitchFamily="18" charset="0"/>
                <a:cs typeface="Times New Roman" panose="02020603050405020304" pitchFamily="18" charset="0"/>
              </a:rPr>
              <a:t>dr.sc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Mešković</a:t>
            </a:r>
            <a:r>
              <a:rPr lang="en-US" sz="1800" dirty="0">
                <a:latin typeface="Times New Roman" panose="02020603050405020304" pitchFamily="18" charset="0"/>
                <a:cs typeface="Times New Roman" panose="02020603050405020304" pitchFamily="18" charset="0"/>
              </a:rPr>
              <a:t> Emir </a:t>
            </a:r>
            <a:r>
              <a:rPr lang="en-US" sz="1800" dirty="0" err="1">
                <a:latin typeface="Times New Roman" panose="02020603050405020304" pitchFamily="18" charset="0"/>
                <a:cs typeface="Times New Roman" panose="02020603050405020304" pitchFamily="18" charset="0"/>
              </a:rPr>
              <a:t>red.prof</a:t>
            </a:r>
            <a:endParaRPr lang="en-US" sz="1800" dirty="0">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F8218105-94D9-A141-8587-D2015EC8CC0A}"/>
              </a:ext>
            </a:extLst>
          </p:cNvPr>
          <p:cNvSpPr>
            <a:spLocks noGrp="1"/>
          </p:cNvSpPr>
          <p:nvPr>
            <p:ph type="ftr" sz="quarter" idx="11"/>
          </p:nvPr>
        </p:nvSpPr>
        <p:spPr>
          <a:xfrm>
            <a:off x="7897460" y="342983"/>
            <a:ext cx="3877056" cy="755820"/>
          </a:xfrm>
        </p:spPr>
        <p:txBody>
          <a:bodyPr>
            <a:normAutofit/>
          </a:bodyPr>
          <a:lstStyle/>
          <a:p>
            <a:pPr algn="r">
              <a:lnSpc>
                <a:spcPct val="90000"/>
              </a:lnSpc>
              <a:spcAft>
                <a:spcPts val="600"/>
              </a:spcAft>
            </a:pPr>
            <a:r>
              <a:rPr lang="en-US" sz="1600" dirty="0">
                <a:solidFill>
                  <a:schemeClr val="tx1">
                    <a:alpha val="80000"/>
                  </a:schemeClr>
                </a:solidFill>
                <a:latin typeface="Times New Roman" panose="02020603050405020304" pitchFamily="18" charset="0"/>
                <a:cs typeface="Times New Roman" panose="02020603050405020304" pitchFamily="18" charset="0"/>
              </a:rPr>
              <a:t>UNIVERZITET U TUZLI</a:t>
            </a:r>
          </a:p>
          <a:p>
            <a:pPr algn="r">
              <a:lnSpc>
                <a:spcPct val="90000"/>
              </a:lnSpc>
              <a:spcAft>
                <a:spcPts val="600"/>
              </a:spcAft>
            </a:pPr>
            <a:r>
              <a:rPr lang="en-US" sz="1600" dirty="0">
                <a:solidFill>
                  <a:schemeClr val="tx1">
                    <a:alpha val="80000"/>
                  </a:schemeClr>
                </a:solidFill>
                <a:latin typeface="Times New Roman" panose="02020603050405020304" pitchFamily="18" charset="0"/>
                <a:cs typeface="Times New Roman" panose="02020603050405020304" pitchFamily="18" charset="0"/>
              </a:rPr>
              <a:t>FAKULTET ELEKTROTEHNIKE</a:t>
            </a:r>
          </a:p>
        </p:txBody>
      </p:sp>
      <p:pic>
        <p:nvPicPr>
          <p:cNvPr id="6" name="Picture 5" descr="Logo, company name&#10;&#10;Description automatically generated">
            <a:extLst>
              <a:ext uri="{FF2B5EF4-FFF2-40B4-BE49-F238E27FC236}">
                <a16:creationId xmlns:a16="http://schemas.microsoft.com/office/drawing/2014/main" id="{77F351D7-323C-3942-AFFD-CD073B34DD6A}"/>
              </a:ext>
            </a:extLst>
          </p:cNvPr>
          <p:cNvPicPr>
            <a:picLocks noChangeAspect="1"/>
          </p:cNvPicPr>
          <p:nvPr/>
        </p:nvPicPr>
        <p:blipFill rotWithShape="1">
          <a:blip r:embed="rId2"/>
          <a:srcRect t="5220" r="-3" b="4632"/>
          <a:stretch/>
        </p:blipFill>
        <p:spPr>
          <a:xfrm>
            <a:off x="6930791" y="818477"/>
            <a:ext cx="2397514" cy="216123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4" name="Picture 3">
            <a:extLst>
              <a:ext uri="{FF2B5EF4-FFF2-40B4-BE49-F238E27FC236}">
                <a16:creationId xmlns:a16="http://schemas.microsoft.com/office/drawing/2014/main" id="{D8635234-C032-B04C-82B1-1195943EB68B}"/>
              </a:ext>
            </a:extLst>
          </p:cNvPr>
          <p:cNvPicPr>
            <a:picLocks noChangeAspect="1"/>
          </p:cNvPicPr>
          <p:nvPr/>
        </p:nvPicPr>
        <p:blipFill rotWithShape="1">
          <a:blip r:embed="rId3"/>
          <a:srcRect l="11998" r="10894"/>
          <a:stretch/>
        </p:blipFill>
        <p:spPr>
          <a:xfrm>
            <a:off x="6423108" y="1441785"/>
            <a:ext cx="6274683" cy="4597738"/>
          </a:xfrm>
          <a:custGeom>
            <a:avLst/>
            <a:gdLst/>
            <a:ahLst/>
            <a:cxnLst/>
            <a:rect l="l" t="t" r="r" b="b"/>
            <a:pathLst>
              <a:path w="6274683" h="4597738">
                <a:moveTo>
                  <a:pt x="373676" y="2507768"/>
                </a:moveTo>
                <a:cubicBezTo>
                  <a:pt x="937335" y="2507768"/>
                  <a:pt x="937335" y="2507768"/>
                  <a:pt x="937335" y="2507768"/>
                </a:cubicBezTo>
                <a:cubicBezTo>
                  <a:pt x="965853" y="2507768"/>
                  <a:pt x="1002759" y="2527661"/>
                  <a:pt x="1017857" y="2552528"/>
                </a:cubicBezTo>
                <a:cubicBezTo>
                  <a:pt x="1299687" y="3034940"/>
                  <a:pt x="1299687" y="3034940"/>
                  <a:pt x="1299687" y="3034940"/>
                </a:cubicBezTo>
                <a:cubicBezTo>
                  <a:pt x="1313107" y="3061464"/>
                  <a:pt x="1313107" y="3101250"/>
                  <a:pt x="1299687" y="3127775"/>
                </a:cubicBezTo>
                <a:cubicBezTo>
                  <a:pt x="1017857" y="3610186"/>
                  <a:pt x="1017857" y="3610186"/>
                  <a:pt x="1017857" y="3610186"/>
                </a:cubicBezTo>
                <a:cubicBezTo>
                  <a:pt x="1002759" y="3635053"/>
                  <a:pt x="965853" y="3654946"/>
                  <a:pt x="937335" y="3654946"/>
                </a:cubicBezTo>
                <a:lnTo>
                  <a:pt x="373676" y="3654946"/>
                </a:lnTo>
                <a:cubicBezTo>
                  <a:pt x="343480" y="3654946"/>
                  <a:pt x="306574" y="3635053"/>
                  <a:pt x="293153" y="3610186"/>
                </a:cubicBezTo>
                <a:cubicBezTo>
                  <a:pt x="11324" y="3127775"/>
                  <a:pt x="11324" y="3127775"/>
                  <a:pt x="11324" y="3127775"/>
                </a:cubicBezTo>
                <a:cubicBezTo>
                  <a:pt x="-3774" y="3101250"/>
                  <a:pt x="-3774" y="3061464"/>
                  <a:pt x="11324" y="3034940"/>
                </a:cubicBezTo>
                <a:cubicBezTo>
                  <a:pt x="293153" y="2552528"/>
                  <a:pt x="293153" y="2552528"/>
                  <a:pt x="293153" y="2552528"/>
                </a:cubicBezTo>
                <a:cubicBezTo>
                  <a:pt x="306574" y="2527661"/>
                  <a:pt x="343480" y="2507768"/>
                  <a:pt x="373676" y="2507768"/>
                </a:cubicBezTo>
                <a:close/>
                <a:moveTo>
                  <a:pt x="2963165" y="0"/>
                </a:moveTo>
                <a:lnTo>
                  <a:pt x="3100668" y="0"/>
                </a:lnTo>
                <a:cubicBezTo>
                  <a:pt x="4782082" y="0"/>
                  <a:pt x="4782082" y="0"/>
                  <a:pt x="4782082" y="0"/>
                </a:cubicBezTo>
                <a:cubicBezTo>
                  <a:pt x="4896379" y="0"/>
                  <a:pt x="5044296" y="79730"/>
                  <a:pt x="5104806" y="179392"/>
                </a:cubicBezTo>
                <a:cubicBezTo>
                  <a:pt x="6234342" y="2112834"/>
                  <a:pt x="6234342" y="2112834"/>
                  <a:pt x="6234342" y="2112834"/>
                </a:cubicBezTo>
                <a:cubicBezTo>
                  <a:pt x="6288131" y="2219140"/>
                  <a:pt x="6288131" y="2378598"/>
                  <a:pt x="6234342" y="2484906"/>
                </a:cubicBezTo>
                <a:cubicBezTo>
                  <a:pt x="5104806" y="4418346"/>
                  <a:pt x="5104806" y="4418346"/>
                  <a:pt x="5104806" y="4418346"/>
                </a:cubicBezTo>
                <a:cubicBezTo>
                  <a:pt x="5044296" y="4518010"/>
                  <a:pt x="4896379" y="4597738"/>
                  <a:pt x="4782082" y="4597738"/>
                </a:cubicBezTo>
                <a:lnTo>
                  <a:pt x="2523007" y="4597738"/>
                </a:lnTo>
                <a:cubicBezTo>
                  <a:pt x="2401986" y="4597738"/>
                  <a:pt x="2254071" y="4518010"/>
                  <a:pt x="2200284" y="4418346"/>
                </a:cubicBezTo>
                <a:cubicBezTo>
                  <a:pt x="1070747" y="2484906"/>
                  <a:pt x="1070747" y="2484906"/>
                  <a:pt x="1070747" y="2484906"/>
                </a:cubicBezTo>
                <a:cubicBezTo>
                  <a:pt x="1010234" y="2378598"/>
                  <a:pt x="1010234" y="2219140"/>
                  <a:pt x="1070747" y="2112834"/>
                </a:cubicBezTo>
                <a:cubicBezTo>
                  <a:pt x="1141343" y="1991994"/>
                  <a:pt x="1207527" y="1878706"/>
                  <a:pt x="1269574" y="1772499"/>
                </a:cubicBezTo>
                <a:lnTo>
                  <a:pt x="1354552" y="1627041"/>
                </a:lnTo>
                <a:lnTo>
                  <a:pt x="2423436" y="1627041"/>
                </a:lnTo>
                <a:cubicBezTo>
                  <a:pt x="2482091" y="1627041"/>
                  <a:pt x="2557999" y="1586126"/>
                  <a:pt x="2589052" y="1534980"/>
                </a:cubicBezTo>
                <a:cubicBezTo>
                  <a:pt x="2589052" y="1534980"/>
                  <a:pt x="2589052" y="1534980"/>
                  <a:pt x="3168709" y="542774"/>
                </a:cubicBezTo>
                <a:cubicBezTo>
                  <a:pt x="3196312" y="488219"/>
                  <a:pt x="3196312" y="406388"/>
                  <a:pt x="3168709" y="351833"/>
                </a:cubicBezTo>
                <a:cubicBezTo>
                  <a:pt x="3168709" y="351833"/>
                  <a:pt x="3168709" y="351833"/>
                  <a:pt x="2980349" y="29414"/>
                </a:cubicBezTo>
                <a:close/>
              </a:path>
            </a:pathLst>
          </a:custGeom>
        </p:spPr>
      </p:pic>
    </p:spTree>
    <p:extLst>
      <p:ext uri="{BB962C8B-B14F-4D97-AF65-F5344CB8AC3E}">
        <p14:creationId xmlns:p14="http://schemas.microsoft.com/office/powerpoint/2010/main" val="2320850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F61765-1523-CC44-A9E6-737DE3AEF3E6}"/>
              </a:ext>
            </a:extLst>
          </p:cNvPr>
          <p:cNvSpPr>
            <a:spLocks noGrp="1"/>
          </p:cNvSpPr>
          <p:nvPr>
            <p:ph type="title"/>
          </p:nvPr>
        </p:nvSpPr>
        <p:spPr>
          <a:xfrm>
            <a:off x="838200" y="365125"/>
            <a:ext cx="10515600" cy="1325563"/>
          </a:xfrm>
        </p:spPr>
        <p:txBody>
          <a:bodyPr>
            <a:normAutofit/>
          </a:bodyPr>
          <a:lstStyle/>
          <a:p>
            <a:r>
              <a:rPr lang="en-US" sz="4200">
                <a:latin typeface="Times New Roman" panose="02020603050405020304" pitchFamily="18" charset="0"/>
                <a:cs typeface="Times New Roman" panose="02020603050405020304" pitchFamily="18" charset="0"/>
              </a:rPr>
              <a:t>Projektovanje iOS aplikacije za praćenje i evidentiranje stanja na putevima</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249E48-6327-EF4D-A5FA-4B7CFD755886}"/>
              </a:ext>
            </a:extLst>
          </p:cNvPr>
          <p:cNvSpPr>
            <a:spLocks noGrp="1"/>
          </p:cNvSpPr>
          <p:nvPr>
            <p:ph idx="1"/>
          </p:nvPr>
        </p:nvSpPr>
        <p:spPr>
          <a:xfrm>
            <a:off x="838200" y="1929384"/>
            <a:ext cx="10515600" cy="4251960"/>
          </a:xfrm>
        </p:spPr>
        <p:txBody>
          <a:bodyPr>
            <a:normAutofit/>
          </a:bodyPr>
          <a:lstStyle/>
          <a:p>
            <a:r>
              <a:rPr lang="bs-Latn-BA" sz="2200" dirty="0">
                <a:latin typeface="Times New Roman" panose="02020603050405020304" pitchFamily="18" charset="0"/>
                <a:cs typeface="Times New Roman" panose="02020603050405020304" pitchFamily="18" charset="0"/>
              </a:rPr>
              <a:t>Zahtjevi aplikacije su bili:</a:t>
            </a:r>
          </a:p>
          <a:p>
            <a:pPr lvl="1"/>
            <a:r>
              <a:rPr lang="bs-Latn-BA" sz="2200" dirty="0" err="1">
                <a:latin typeface="Times New Roman" panose="02020603050405020304" pitchFamily="18" charset="0"/>
                <a:cs typeface="Times New Roman" panose="02020603050405020304" pitchFamily="18" charset="0"/>
              </a:rPr>
              <a:t>Omogućiti</a:t>
            </a:r>
            <a:r>
              <a:rPr lang="bs-Latn-BA" sz="2200" dirty="0">
                <a:latin typeface="Times New Roman" panose="02020603050405020304" pitchFamily="18" charset="0"/>
                <a:cs typeface="Times New Roman" panose="02020603050405020304" pitchFamily="18" charset="0"/>
              </a:rPr>
              <a:t> prikaz, dodavanje, uklanjanja lokacija radara i stanja na putevima</a:t>
            </a:r>
          </a:p>
          <a:p>
            <a:pPr lvl="1"/>
            <a:r>
              <a:rPr lang="bs-Latn-BA" sz="2200" dirty="0" err="1">
                <a:latin typeface="Times New Roman" panose="02020603050405020304" pitchFamily="18" charset="0"/>
                <a:cs typeface="Times New Roman" panose="02020603050405020304" pitchFamily="18" charset="0"/>
              </a:rPr>
              <a:t>Omogućiti</a:t>
            </a:r>
            <a:r>
              <a:rPr lang="bs-Latn-BA" sz="2200" dirty="0">
                <a:latin typeface="Times New Roman" panose="02020603050405020304" pitchFamily="18" charset="0"/>
                <a:cs typeface="Times New Roman" panose="02020603050405020304" pitchFamily="18" charset="0"/>
              </a:rPr>
              <a:t> prikaz kratkog i detaljnog opisa radara i stanja na putu </a:t>
            </a:r>
            <a:endParaRPr lang="en-US" sz="2200" dirty="0">
              <a:latin typeface="Times New Roman" panose="02020603050405020304" pitchFamily="18" charset="0"/>
              <a:cs typeface="Times New Roman" panose="02020603050405020304" pitchFamily="18" charset="0"/>
            </a:endParaRPr>
          </a:p>
          <a:p>
            <a:pPr lvl="1"/>
            <a:r>
              <a:rPr lang="bs-Latn-BA" sz="2200" dirty="0" err="1">
                <a:latin typeface="Times New Roman" panose="02020603050405020304" pitchFamily="18" charset="0"/>
                <a:cs typeface="Times New Roman" panose="02020603050405020304" pitchFamily="18" charset="0"/>
              </a:rPr>
              <a:t>Omogućiti</a:t>
            </a:r>
            <a:r>
              <a:rPr lang="bs-Latn-BA" sz="2200" dirty="0">
                <a:latin typeface="Times New Roman" panose="02020603050405020304" pitchFamily="18" charset="0"/>
                <a:cs typeface="Times New Roman" panose="02020603050405020304" pitchFamily="18" charset="0"/>
              </a:rPr>
              <a:t> filtriranje lokacija radara i stanja na putu na osnovu određenog faktora</a:t>
            </a:r>
            <a:endParaRPr lang="en-US" sz="2200" dirty="0">
              <a:latin typeface="Times New Roman" panose="02020603050405020304" pitchFamily="18" charset="0"/>
              <a:cs typeface="Times New Roman" panose="02020603050405020304" pitchFamily="18" charset="0"/>
            </a:endParaRPr>
          </a:p>
          <a:p>
            <a:pPr lvl="1"/>
            <a:r>
              <a:rPr lang="bs-Latn-BA" sz="2200" dirty="0" err="1">
                <a:latin typeface="Times New Roman" panose="02020603050405020304" pitchFamily="18" charset="0"/>
                <a:cs typeface="Times New Roman" panose="02020603050405020304" pitchFamily="18" charset="0"/>
              </a:rPr>
              <a:t>Omogućiti</a:t>
            </a:r>
            <a:r>
              <a:rPr lang="bs-Latn-BA" sz="2200" dirty="0">
                <a:latin typeface="Times New Roman" panose="02020603050405020304" pitchFamily="18" charset="0"/>
                <a:cs typeface="Times New Roman" panose="02020603050405020304" pitchFamily="18" charset="0"/>
              </a:rPr>
              <a:t> prikaz detaljnog izvještaja stanja na putevima </a:t>
            </a:r>
            <a:endParaRPr lang="en-US" sz="2200" dirty="0">
              <a:latin typeface="Times New Roman" panose="02020603050405020304" pitchFamily="18" charset="0"/>
              <a:cs typeface="Times New Roman" panose="02020603050405020304" pitchFamily="18" charset="0"/>
            </a:endParaRPr>
          </a:p>
          <a:p>
            <a:pPr lvl="1"/>
            <a:r>
              <a:rPr lang="bs-Latn-BA" sz="2200" dirty="0" err="1">
                <a:latin typeface="Times New Roman" panose="02020603050405020304" pitchFamily="18" charset="0"/>
                <a:cs typeface="Times New Roman" panose="02020603050405020304" pitchFamily="18" charset="0"/>
              </a:rPr>
              <a:t>Omogućiti</a:t>
            </a:r>
            <a:r>
              <a:rPr lang="bs-Latn-BA" sz="2200" dirty="0">
                <a:latin typeface="Times New Roman" panose="02020603050405020304" pitchFamily="18" charset="0"/>
                <a:cs typeface="Times New Roman" panose="02020603050405020304" pitchFamily="18" charset="0"/>
              </a:rPr>
              <a:t> način da korisnik ima zadnje dohvaćene podatke u svom uređaju u slučaju kada nije konektovan na internetsku mrežu.</a:t>
            </a: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482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9353487-0F95-0B47-BF12-BFB84A407A61}"/>
              </a:ext>
            </a:extLst>
          </p:cNvPr>
          <p:cNvPicPr>
            <a:picLocks noChangeAspect="1"/>
          </p:cNvPicPr>
          <p:nvPr/>
        </p:nvPicPr>
        <p:blipFill rotWithShape="1">
          <a:blip r:embed="rId3"/>
          <a:srcRect l="30875" r="33153" b="-2"/>
          <a:stretch/>
        </p:blipFill>
        <p:spPr>
          <a:xfrm>
            <a:off x="4" y="1"/>
            <a:ext cx="3207654"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7" name="Rectangle 6">
            <a:extLst>
              <a:ext uri="{FF2B5EF4-FFF2-40B4-BE49-F238E27FC236}">
                <a16:creationId xmlns:a16="http://schemas.microsoft.com/office/drawing/2014/main" id="{C6DCEEA6-7DBE-6E48-A769-6D347D7E9E25}"/>
              </a:ext>
            </a:extLst>
          </p:cNvPr>
          <p:cNvSpPr/>
          <p:nvPr/>
        </p:nvSpPr>
        <p:spPr>
          <a:xfrm>
            <a:off x="490688" y="2644170"/>
            <a:ext cx="2714327" cy="1569660"/>
          </a:xfrm>
          <a:prstGeom prst="rect">
            <a:avLst/>
          </a:prstGeom>
        </p:spPr>
        <p:txBody>
          <a:bodyPr wrap="square">
            <a:spAutoFit/>
          </a:bodyPr>
          <a:lstStyle/>
          <a:p>
            <a:r>
              <a:rPr lang="en-US" sz="3200" dirty="0" err="1">
                <a:solidFill>
                  <a:srgbClr val="FFFFFF"/>
                </a:solidFill>
                <a:latin typeface="Times New Roman" panose="02020603050405020304" pitchFamily="18" charset="0"/>
                <a:cs typeface="Times New Roman" panose="02020603050405020304" pitchFamily="18" charset="0"/>
              </a:rPr>
              <a:t>Korisničko</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okruženje</a:t>
            </a:r>
            <a:r>
              <a:rPr lang="en-US" sz="3200" dirty="0">
                <a:solidFill>
                  <a:srgbClr val="FFFFFF"/>
                </a:solidFill>
                <a:latin typeface="Times New Roman" panose="02020603050405020304" pitchFamily="18" charset="0"/>
                <a:cs typeface="Times New Roman" panose="02020603050405020304" pitchFamily="18" charset="0"/>
              </a:rPr>
              <a:t> </a:t>
            </a:r>
            <a:r>
              <a:rPr lang="en-US" sz="3200" dirty="0" err="1">
                <a:solidFill>
                  <a:srgbClr val="FFFFFF"/>
                </a:solidFill>
                <a:latin typeface="Times New Roman" panose="02020603050405020304" pitchFamily="18" charset="0"/>
                <a:cs typeface="Times New Roman" panose="02020603050405020304" pitchFamily="18" charset="0"/>
              </a:rPr>
              <a:t>aplikacije</a:t>
            </a:r>
            <a:r>
              <a:rPr lang="en-US" sz="3200" dirty="0">
                <a:solidFill>
                  <a:srgbClr val="FFFFFF"/>
                </a:solidFill>
                <a:latin typeface="Times New Roman" panose="02020603050405020304" pitchFamily="18" charset="0"/>
                <a:cs typeface="Times New Roman" panose="02020603050405020304" pitchFamily="18" charset="0"/>
              </a:rPr>
              <a:t> </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8" name="Picture 7" descr="A picture containing text, outdoor, sign, painted&#10;&#10;Description automatically generated">
            <a:extLst>
              <a:ext uri="{FF2B5EF4-FFF2-40B4-BE49-F238E27FC236}">
                <a16:creationId xmlns:a16="http://schemas.microsoft.com/office/drawing/2014/main" id="{76352944-BC99-9F46-9638-799673B34F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204"/>
          <a:stretch/>
        </p:blipFill>
        <p:spPr>
          <a:xfrm>
            <a:off x="4186387" y="752117"/>
            <a:ext cx="2819383" cy="5353766"/>
          </a:xfrm>
          <a:prstGeom prst="rect">
            <a:avLst/>
          </a:prstGeom>
        </p:spPr>
      </p:pic>
      <p:pic>
        <p:nvPicPr>
          <p:cNvPr id="9" name="Content Placeholder 4" descr="Graphical user interface&#10;&#10;Description automatically generated">
            <a:extLst>
              <a:ext uri="{FF2B5EF4-FFF2-40B4-BE49-F238E27FC236}">
                <a16:creationId xmlns:a16="http://schemas.microsoft.com/office/drawing/2014/main" id="{8730B294-E6F6-4247-A332-DC71FF8A119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591" r="3497"/>
          <a:stretch/>
        </p:blipFill>
        <p:spPr>
          <a:xfrm>
            <a:off x="7510100" y="752117"/>
            <a:ext cx="2885089" cy="5353766"/>
          </a:xfrm>
          <a:prstGeom prst="rect">
            <a:avLst/>
          </a:prstGeom>
        </p:spPr>
      </p:pic>
    </p:spTree>
    <p:extLst>
      <p:ext uri="{BB962C8B-B14F-4D97-AF65-F5344CB8AC3E}">
        <p14:creationId xmlns:p14="http://schemas.microsoft.com/office/powerpoint/2010/main" val="253565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5DD15A5-E8C2-2B46-86B8-6E2191A4FF6C}"/>
              </a:ext>
            </a:extLst>
          </p:cNvPr>
          <p:cNvPicPr>
            <a:picLocks noChangeAspect="1"/>
          </p:cNvPicPr>
          <p:nvPr/>
        </p:nvPicPr>
        <p:blipFill rotWithShape="1">
          <a:blip r:embed="rId3"/>
          <a:srcRect l="30875" r="33153" b="-2"/>
          <a:stretch/>
        </p:blipFill>
        <p:spPr>
          <a:xfrm>
            <a:off x="0" y="0"/>
            <a:ext cx="3207654"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7" name="Rectangle 6">
            <a:extLst>
              <a:ext uri="{FF2B5EF4-FFF2-40B4-BE49-F238E27FC236}">
                <a16:creationId xmlns:a16="http://schemas.microsoft.com/office/drawing/2014/main" id="{C6DCEEA6-7DBE-6E48-A769-6D347D7E9E25}"/>
              </a:ext>
            </a:extLst>
          </p:cNvPr>
          <p:cNvSpPr/>
          <p:nvPr/>
        </p:nvSpPr>
        <p:spPr>
          <a:xfrm>
            <a:off x="490688" y="2644170"/>
            <a:ext cx="2513769" cy="1569660"/>
          </a:xfrm>
          <a:prstGeom prst="rect">
            <a:avLst/>
          </a:prstGeom>
        </p:spPr>
        <p:txBody>
          <a:bodyPr wrap="square">
            <a:spAutoFit/>
          </a:bodyPr>
          <a:lstStyle/>
          <a:p>
            <a:r>
              <a:rPr lang="en-US" sz="3200" dirty="0" err="1">
                <a:solidFill>
                  <a:schemeClr val="bg1"/>
                </a:solidFill>
                <a:latin typeface="Times New Roman" panose="02020603050405020304" pitchFamily="18" charset="0"/>
                <a:cs typeface="Times New Roman" panose="02020603050405020304" pitchFamily="18" charset="0"/>
              </a:rPr>
              <a:t>Opis</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rada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glavnog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zaslona</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10" name="Content Placeholder 3">
            <a:extLst>
              <a:ext uri="{FF2B5EF4-FFF2-40B4-BE49-F238E27FC236}">
                <a16:creationId xmlns:a16="http://schemas.microsoft.com/office/drawing/2014/main" id="{25E9C14D-955E-BB46-B502-9A939E9D7D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2966" y="601662"/>
            <a:ext cx="2792413" cy="5654675"/>
          </a:xfrm>
          <a:prstGeom prst="rect">
            <a:avLst/>
          </a:prstGeom>
        </p:spPr>
      </p:pic>
      <p:pic>
        <p:nvPicPr>
          <p:cNvPr id="11" name="Picture 10" descr="A picture containing text, electronics, iPod, screenshot&#10;&#10;Description automatically generated">
            <a:extLst>
              <a:ext uri="{FF2B5EF4-FFF2-40B4-BE49-F238E27FC236}">
                <a16:creationId xmlns:a16="http://schemas.microsoft.com/office/drawing/2014/main" id="{82590E30-FFDC-4949-BD37-085FFFCCBC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34363" y="601663"/>
            <a:ext cx="3049588" cy="5654675"/>
          </a:xfrm>
          <a:prstGeom prst="rect">
            <a:avLst/>
          </a:prstGeom>
        </p:spPr>
      </p:pic>
    </p:spTree>
    <p:extLst>
      <p:ext uri="{BB962C8B-B14F-4D97-AF65-F5344CB8AC3E}">
        <p14:creationId xmlns:p14="http://schemas.microsoft.com/office/powerpoint/2010/main" val="1042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4" y="1"/>
            <a:ext cx="3207654"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210397" y="2644170"/>
            <a:ext cx="2560788" cy="1569660"/>
          </a:xfrm>
          <a:prstGeom prst="rect">
            <a:avLst/>
          </a:prstGeom>
        </p:spPr>
        <p:txBody>
          <a:bodyPr wrap="square">
            <a:spAutoFit/>
          </a:bodyPr>
          <a:lstStyle/>
          <a:p>
            <a:r>
              <a:rPr lang="en-US" sz="3200" dirty="0" err="1">
                <a:solidFill>
                  <a:schemeClr val="bg1"/>
                </a:solidFill>
                <a:latin typeface="Times New Roman" panose="02020603050405020304" pitchFamily="18" charset="0"/>
                <a:cs typeface="Times New Roman" panose="02020603050405020304" pitchFamily="18" charset="0"/>
              </a:rPr>
              <a:t>Opis</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rada</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zaslona</a:t>
            </a:r>
            <a:r>
              <a:rPr lang="en-US" sz="3200" dirty="0">
                <a:solidFill>
                  <a:schemeClr val="bg1"/>
                </a:solidFill>
                <a:latin typeface="Times New Roman" panose="02020603050405020304" pitchFamily="18" charset="0"/>
                <a:cs typeface="Times New Roman" panose="02020603050405020304" pitchFamily="18" charset="0"/>
              </a:rPr>
              <a:t> za </a:t>
            </a:r>
            <a:r>
              <a:rPr lang="en-US" sz="3200" dirty="0" err="1">
                <a:solidFill>
                  <a:schemeClr val="bg1"/>
                </a:solidFill>
                <a:latin typeface="Times New Roman" panose="02020603050405020304" pitchFamily="18" charset="0"/>
                <a:cs typeface="Times New Roman" panose="02020603050405020304" pitchFamily="18" charset="0"/>
              </a:rPr>
              <a:t>prikaz</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radara</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12" name="Picture 11" descr="A picture containing text, electronics, iPod, cellphone&#10;&#10;Description automatically generated">
            <a:extLst>
              <a:ext uri="{FF2B5EF4-FFF2-40B4-BE49-F238E27FC236}">
                <a16:creationId xmlns:a16="http://schemas.microsoft.com/office/drawing/2014/main" id="{77B3F9A8-A0B4-2544-965D-48E4878310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4477" y="1314904"/>
            <a:ext cx="2361519" cy="4646084"/>
          </a:xfrm>
          <a:prstGeom prst="rect">
            <a:avLst/>
          </a:prstGeom>
        </p:spPr>
      </p:pic>
      <p:pic>
        <p:nvPicPr>
          <p:cNvPr id="13" name="Picture 12" descr="A screen shot of a map&#10;&#10;Description automatically generated with low confidence">
            <a:extLst>
              <a:ext uri="{FF2B5EF4-FFF2-40B4-BE49-F238E27FC236}">
                <a16:creationId xmlns:a16="http://schemas.microsoft.com/office/drawing/2014/main" id="{1B6B215A-7954-2D4E-89B3-8E9E76FD90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7185" y="1300977"/>
            <a:ext cx="2333349" cy="4616221"/>
          </a:xfrm>
          <a:prstGeom prst="rect">
            <a:avLst/>
          </a:prstGeom>
        </p:spPr>
      </p:pic>
      <p:pic>
        <p:nvPicPr>
          <p:cNvPr id="14" name="Picture 13" descr="A picture containing text, indoor, electronics&#10;&#10;Description automatically generated">
            <a:extLst>
              <a:ext uri="{FF2B5EF4-FFF2-40B4-BE49-F238E27FC236}">
                <a16:creationId xmlns:a16="http://schemas.microsoft.com/office/drawing/2014/main" id="{C5A71B62-8B3C-BC45-B68A-6DFF73EF37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6552" y="1300977"/>
            <a:ext cx="2570077" cy="4662495"/>
          </a:xfrm>
          <a:prstGeom prst="rect">
            <a:avLst/>
          </a:prstGeom>
        </p:spPr>
      </p:pic>
    </p:spTree>
    <p:extLst>
      <p:ext uri="{BB962C8B-B14F-4D97-AF65-F5344CB8AC3E}">
        <p14:creationId xmlns:p14="http://schemas.microsoft.com/office/powerpoint/2010/main" val="270145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4"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320369" y="2397948"/>
            <a:ext cx="2560788" cy="2062103"/>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prikaz stanja na putevima</a:t>
            </a:r>
            <a:endParaRPr lang="en-US" sz="3200" b="1" dirty="0">
              <a:solidFill>
                <a:schemeClr val="bg1"/>
              </a:solidFill>
              <a:latin typeface="Times New Roman" panose="02020603050405020304" pitchFamily="18" charset="0"/>
              <a:cs typeface="Times New Roman" panose="02020603050405020304" pitchFamily="18" charset="0"/>
            </a:endParaRPr>
          </a:p>
        </p:txBody>
      </p:sp>
      <p:pic>
        <p:nvPicPr>
          <p:cNvPr id="9" name="Picture 8" descr="A picture containing text, monitor, electronics, screen&#10;&#10;Description automatically generated">
            <a:extLst>
              <a:ext uri="{FF2B5EF4-FFF2-40B4-BE49-F238E27FC236}">
                <a16:creationId xmlns:a16="http://schemas.microsoft.com/office/drawing/2014/main" id="{1298224C-AB49-8C4D-B9C3-5A35742B902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3659"/>
          <a:stretch/>
        </p:blipFill>
        <p:spPr bwMode="auto">
          <a:xfrm>
            <a:off x="4401879" y="160398"/>
            <a:ext cx="5911702" cy="3355291"/>
          </a:xfrm>
          <a:prstGeom prst="rect">
            <a:avLst/>
          </a:prstGeom>
          <a:ln>
            <a:noFill/>
          </a:ln>
          <a:extLst>
            <a:ext uri="{53640926-AAD7-44D8-BBD7-CCE9431645EC}">
              <a14:shadowObscured xmlns:a14="http://schemas.microsoft.com/office/drawing/2010/main"/>
            </a:ext>
          </a:extLst>
        </p:spPr>
      </p:pic>
      <p:pic>
        <p:nvPicPr>
          <p:cNvPr id="10" name="Picture 9" descr="A map of a city&#10;&#10;Description automatically generated with medium confidence">
            <a:extLst>
              <a:ext uri="{FF2B5EF4-FFF2-40B4-BE49-F238E27FC236}">
                <a16:creationId xmlns:a16="http://schemas.microsoft.com/office/drawing/2014/main" id="{1DF889D4-2912-6D42-B9B2-53455FCAD2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1878" y="3676086"/>
            <a:ext cx="5911701" cy="3021516"/>
          </a:xfrm>
          <a:prstGeom prst="rect">
            <a:avLst/>
          </a:prstGeom>
        </p:spPr>
      </p:pic>
    </p:spTree>
    <p:extLst>
      <p:ext uri="{BB962C8B-B14F-4D97-AF65-F5344CB8AC3E}">
        <p14:creationId xmlns:p14="http://schemas.microsoft.com/office/powerpoint/2010/main" val="53357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7" y="-2"/>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404975" y="2151725"/>
            <a:ext cx="2560788" cy="2554545"/>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Prikaz mogućih oznaka za stanje na putu </a:t>
            </a:r>
            <a:endParaRPr 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5CBC1E6-B550-7943-9F4B-CDB3A38EFEA2}"/>
              </a:ext>
            </a:extLst>
          </p:cNvPr>
          <p:cNvPicPr>
            <a:picLocks noChangeAspect="1"/>
          </p:cNvPicPr>
          <p:nvPr/>
        </p:nvPicPr>
        <p:blipFill>
          <a:blip r:embed="rId4"/>
          <a:stretch>
            <a:fillRect/>
          </a:stretch>
        </p:blipFill>
        <p:spPr>
          <a:xfrm>
            <a:off x="3543496" y="897466"/>
            <a:ext cx="8243529" cy="5063067"/>
          </a:xfrm>
          <a:prstGeom prst="rect">
            <a:avLst/>
          </a:prstGeom>
        </p:spPr>
      </p:pic>
    </p:spTree>
    <p:extLst>
      <p:ext uri="{BB962C8B-B14F-4D97-AF65-F5344CB8AC3E}">
        <p14:creationId xmlns:p14="http://schemas.microsoft.com/office/powerpoint/2010/main" val="265400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4"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404975" y="2644169"/>
            <a:ext cx="2560788" cy="1569660"/>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filtriranje</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7" name="Picture 6" descr="Graphical user interface, application&#10;&#10;Description automatically generated">
            <a:extLst>
              <a:ext uri="{FF2B5EF4-FFF2-40B4-BE49-F238E27FC236}">
                <a16:creationId xmlns:a16="http://schemas.microsoft.com/office/drawing/2014/main" id="{495B3828-D9BE-6D49-AA02-327BA4A416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8025" y="291946"/>
            <a:ext cx="3273894" cy="6274106"/>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1CB9F21F-5438-1E4A-B348-71351B7182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2370" y="291946"/>
            <a:ext cx="3273894" cy="6274106"/>
          </a:xfrm>
          <a:prstGeom prst="rect">
            <a:avLst/>
          </a:prstGeom>
        </p:spPr>
      </p:pic>
    </p:spTree>
    <p:extLst>
      <p:ext uri="{BB962C8B-B14F-4D97-AF65-F5344CB8AC3E}">
        <p14:creationId xmlns:p14="http://schemas.microsoft.com/office/powerpoint/2010/main" val="362888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4"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333346" y="2397947"/>
            <a:ext cx="2560788" cy="2062103"/>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prikaz detalja</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9" name="Picture 8" descr="Graphical user interface, text, application, chat or text message&#10;&#10;Description automatically generated">
            <a:extLst>
              <a:ext uri="{FF2B5EF4-FFF2-40B4-BE49-F238E27FC236}">
                <a16:creationId xmlns:a16="http://schemas.microsoft.com/office/drawing/2014/main" id="{ADC67848-E895-5F40-848E-2A0C12FB65AB}"/>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78482"/>
            <a:ext cx="5645037" cy="2462836"/>
          </a:xfrm>
          <a:prstGeom prst="rect">
            <a:avLst/>
          </a:prstGeom>
          <a:noFill/>
        </p:spPr>
      </p:pic>
      <p:pic>
        <p:nvPicPr>
          <p:cNvPr id="10" name="Picture 9" descr="Graphical user interface, text, application, chat or text message&#10;&#10;Description automatically generated">
            <a:extLst>
              <a:ext uri="{FF2B5EF4-FFF2-40B4-BE49-F238E27FC236}">
                <a16:creationId xmlns:a16="http://schemas.microsoft.com/office/drawing/2014/main" id="{F52BCE22-B20A-5B4E-BD22-6EC2C46274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525665"/>
            <a:ext cx="5698066" cy="2462836"/>
          </a:xfrm>
          <a:prstGeom prst="rect">
            <a:avLst/>
          </a:prstGeom>
        </p:spPr>
      </p:pic>
    </p:spTree>
    <p:extLst>
      <p:ext uri="{BB962C8B-B14F-4D97-AF65-F5344CB8AC3E}">
        <p14:creationId xmlns:p14="http://schemas.microsoft.com/office/powerpoint/2010/main" val="310742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4"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333346" y="2397947"/>
            <a:ext cx="2560788" cy="2062103"/>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prikaz detalja</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8" name="Picture 7" descr="Text&#10;&#10;Description automatically generated">
            <a:extLst>
              <a:ext uri="{FF2B5EF4-FFF2-40B4-BE49-F238E27FC236}">
                <a16:creationId xmlns:a16="http://schemas.microsoft.com/office/drawing/2014/main" id="{3010F85C-7D45-A942-BB9F-CAC077985E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9556" y="979571"/>
            <a:ext cx="2692392" cy="4898853"/>
          </a:xfrm>
          <a:prstGeom prst="rect">
            <a:avLst/>
          </a:prstGeom>
        </p:spPr>
      </p:pic>
      <p:pic>
        <p:nvPicPr>
          <p:cNvPr id="11" name="Picture 10" descr="Text&#10;&#10;Description automatically generated">
            <a:extLst>
              <a:ext uri="{FF2B5EF4-FFF2-40B4-BE49-F238E27FC236}">
                <a16:creationId xmlns:a16="http://schemas.microsoft.com/office/drawing/2014/main" id="{2E9E5859-F533-7C42-AB7E-9985BD639E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91948" y="979571"/>
            <a:ext cx="2729611" cy="4898854"/>
          </a:xfrm>
          <a:prstGeom prst="rect">
            <a:avLst/>
          </a:prstGeom>
        </p:spPr>
      </p:pic>
      <p:pic>
        <p:nvPicPr>
          <p:cNvPr id="12" name="Picture 11" descr="Text&#10;&#10;Description automatically generated">
            <a:extLst>
              <a:ext uri="{FF2B5EF4-FFF2-40B4-BE49-F238E27FC236}">
                <a16:creationId xmlns:a16="http://schemas.microsoft.com/office/drawing/2014/main" id="{1B0720BE-A373-BC4E-9DA4-C64BF231F5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21730" y="973058"/>
            <a:ext cx="2692393" cy="4905366"/>
          </a:xfrm>
          <a:prstGeom prst="rect">
            <a:avLst/>
          </a:prstGeom>
        </p:spPr>
      </p:pic>
    </p:spTree>
    <p:extLst>
      <p:ext uri="{BB962C8B-B14F-4D97-AF65-F5344CB8AC3E}">
        <p14:creationId xmlns:p14="http://schemas.microsoft.com/office/powerpoint/2010/main" val="375885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4"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333346" y="2397947"/>
            <a:ext cx="2560788" cy="2062103"/>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prikaz detalja</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9" name="Picture 8" descr="Graphical user interface, text, application&#10;&#10;Description automatically generated">
            <a:extLst>
              <a:ext uri="{FF2B5EF4-FFF2-40B4-BE49-F238E27FC236}">
                <a16:creationId xmlns:a16="http://schemas.microsoft.com/office/drawing/2014/main" id="{DB2318B3-8C60-CC45-AE4D-B4E40D7B23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535539"/>
            <a:ext cx="3463297" cy="5786922"/>
          </a:xfrm>
          <a:prstGeom prst="rect">
            <a:avLst/>
          </a:prstGeom>
        </p:spPr>
      </p:pic>
    </p:spTree>
    <p:extLst>
      <p:ext uri="{BB962C8B-B14F-4D97-AF65-F5344CB8AC3E}">
        <p14:creationId xmlns:p14="http://schemas.microsoft.com/office/powerpoint/2010/main" val="86283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DC37A5-980E-9F45-984C-2E5A9C632404}"/>
              </a:ext>
            </a:extLst>
          </p:cNvPr>
          <p:cNvSpPr>
            <a:spLocks noGrp="1"/>
          </p:cNvSpPr>
          <p:nvPr>
            <p:ph type="title"/>
          </p:nvPr>
        </p:nvSpPr>
        <p:spPr>
          <a:xfrm>
            <a:off x="4206068" y="575735"/>
            <a:ext cx="4267200" cy="1351472"/>
          </a:xfrm>
        </p:spPr>
        <p:txBody>
          <a:bodyPr>
            <a:normAutofit/>
          </a:bodyPr>
          <a:lstStyle/>
          <a:p>
            <a:r>
              <a:rPr lang="en-US" dirty="0" err="1">
                <a:solidFill>
                  <a:schemeClr val="tx1">
                    <a:lumMod val="85000"/>
                    <a:lumOff val="15000"/>
                  </a:schemeClr>
                </a:solidFill>
                <a:latin typeface="Times New Roman" panose="02020603050405020304" pitchFamily="18" charset="0"/>
                <a:cs typeface="Times New Roman" panose="02020603050405020304" pitchFamily="18" charset="0"/>
              </a:rPr>
              <a:t>Uvod</a:t>
            </a:r>
            <a:endParaRPr 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2"/>
          <a:srcRect l="30875" r="33153" b="-2"/>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pic>
        <p:nvPicPr>
          <p:cNvPr id="18" name="Picture 17">
            <a:extLst>
              <a:ext uri="{FF2B5EF4-FFF2-40B4-BE49-F238E27FC236}">
                <a16:creationId xmlns:a16="http://schemas.microsoft.com/office/drawing/2014/main" id="{1029EAD0-D1FB-0040-8153-B4FCD76EEC6E}"/>
              </a:ext>
            </a:extLst>
          </p:cNvPr>
          <p:cNvPicPr>
            <a:picLocks noChangeAspect="1"/>
          </p:cNvPicPr>
          <p:nvPr/>
        </p:nvPicPr>
        <p:blipFill rotWithShape="1">
          <a:blip r:embed="rId3"/>
          <a:srcRect l="28016" r="19322"/>
          <a:stretch/>
        </p:blipFill>
        <p:spPr>
          <a:xfrm>
            <a:off x="-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pic>
        <p:nvPicPr>
          <p:cNvPr id="23" name="Graphic 22" descr="Traffic cone outline">
            <a:extLst>
              <a:ext uri="{FF2B5EF4-FFF2-40B4-BE49-F238E27FC236}">
                <a16:creationId xmlns:a16="http://schemas.microsoft.com/office/drawing/2014/main" id="{DC3445E7-AC31-C14F-8346-2952224BDD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76705" y="4997869"/>
            <a:ext cx="914400" cy="914400"/>
          </a:xfrm>
          <a:prstGeom prst="rect">
            <a:avLst/>
          </a:prstGeom>
        </p:spPr>
      </p:pic>
      <p:sp>
        <p:nvSpPr>
          <p:cNvPr id="4" name="Rectangle 3">
            <a:extLst>
              <a:ext uri="{FF2B5EF4-FFF2-40B4-BE49-F238E27FC236}">
                <a16:creationId xmlns:a16="http://schemas.microsoft.com/office/drawing/2014/main" id="{BBBF0F82-4941-464B-A155-D20B39F4A78B}"/>
              </a:ext>
            </a:extLst>
          </p:cNvPr>
          <p:cNvSpPr/>
          <p:nvPr/>
        </p:nvSpPr>
        <p:spPr>
          <a:xfrm>
            <a:off x="3893330" y="1927207"/>
            <a:ext cx="7539243" cy="3416320"/>
          </a:xfrm>
          <a:prstGeom prst="rect">
            <a:avLst/>
          </a:prstGeom>
        </p:spPr>
        <p:txBody>
          <a:bodyPr wrap="none">
            <a:spAutoFit/>
          </a:bodyPr>
          <a:lstStyle/>
          <a:p>
            <a:pPr marL="285750" lvl="0" indent="-285750">
              <a:buFont typeface="Arial" panose="020B0604020202020204" pitchFamily="34" charset="0"/>
              <a:buChar char="•"/>
            </a:pPr>
            <a:r>
              <a:rPr lang="en-US" sz="3600" dirty="0" err="1">
                <a:latin typeface="Times New Roman" panose="02020603050405020304" pitchFamily="18" charset="0"/>
                <a:cs typeface="Times New Roman" panose="02020603050405020304" pitchFamily="18" charset="0"/>
              </a:rPr>
              <a:t>Kako</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smanjiti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gužve</a:t>
            </a:r>
            <a:r>
              <a:rPr lang="en-US" sz="3600" dirty="0">
                <a:latin typeface="Times New Roman" panose="02020603050405020304" pitchFamily="18" charset="0"/>
                <a:cs typeface="Times New Roman" panose="02020603050405020304" pitchFamily="18" charset="0"/>
              </a:rPr>
              <a:t> u </a:t>
            </a:r>
            <a:r>
              <a:rPr lang="en-US" sz="3600" dirty="0" err="1">
                <a:latin typeface="Times New Roman" panose="02020603050405020304" pitchFamily="18" charset="0"/>
                <a:cs typeface="Times New Roman" panose="02020603050405020304" pitchFamily="18" charset="0"/>
              </a:rPr>
              <a:t>saobraćaju</a:t>
            </a:r>
            <a:r>
              <a:rPr lang="en-US" sz="3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3600" dirty="0" err="1">
                <a:latin typeface="Times New Roman" panose="02020603050405020304" pitchFamily="18" charset="0"/>
                <a:cs typeface="Times New Roman" panose="02020603050405020304" pitchFamily="18" charset="0"/>
              </a:rPr>
              <a:t>Mobilna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aplikacija</a:t>
            </a:r>
            <a:endParaRPr lang="en-US" sz="3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3600" dirty="0" err="1">
                <a:latin typeface="Times New Roman" panose="02020603050405020304" pitchFamily="18" charset="0"/>
                <a:cs typeface="Times New Roman" panose="02020603050405020304" pitchFamily="18" charset="0"/>
              </a:rPr>
              <a:t>Procenti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korisnika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mobilnih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aplikacija</a:t>
            </a:r>
            <a:endParaRPr lang="en-US" sz="3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Android 71,09%</a:t>
            </a:r>
          </a:p>
          <a:p>
            <a:pPr marL="742950" lvl="1" indent="-28575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iOS 28,21%</a:t>
            </a:r>
          </a:p>
          <a:p>
            <a:pPr marL="742950" lvl="1" indent="-285750">
              <a:buFont typeface="Arial" panose="020B0604020202020204" pitchFamily="34" charset="0"/>
              <a:buChar char="•"/>
            </a:pPr>
            <a:r>
              <a:rPr lang="en-US" sz="3600" dirty="0" err="1">
                <a:latin typeface="Times New Roman" panose="02020603050405020304" pitchFamily="18" charset="0"/>
                <a:cs typeface="Times New Roman" panose="02020603050405020304" pitchFamily="18" charset="0"/>
              </a:rPr>
              <a:t>Ostalih</a:t>
            </a:r>
            <a:r>
              <a:rPr lang="en-US" sz="3600" dirty="0">
                <a:latin typeface="Times New Roman" panose="02020603050405020304" pitchFamily="18" charset="0"/>
                <a:cs typeface="Times New Roman" panose="02020603050405020304" pitchFamily="18" charset="0"/>
              </a:rPr>
              <a:t> 0,7%</a:t>
            </a:r>
          </a:p>
        </p:txBody>
      </p:sp>
    </p:spTree>
    <p:extLst>
      <p:ext uri="{BB962C8B-B14F-4D97-AF65-F5344CB8AC3E}">
        <p14:creationId xmlns:p14="http://schemas.microsoft.com/office/powerpoint/2010/main" val="223390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0"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248286" y="1905505"/>
            <a:ext cx="2560788" cy="3046988"/>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prijavu novih radara ili stanja na putevima</a:t>
            </a:r>
            <a:endParaRPr lang="en-US" sz="3200" b="1" dirty="0">
              <a:solidFill>
                <a:schemeClr val="bg1"/>
              </a:solidFill>
              <a:latin typeface="Times New Roman" panose="02020603050405020304" pitchFamily="18" charset="0"/>
              <a:cs typeface="Times New Roman" panose="02020603050405020304" pitchFamily="18" charset="0"/>
            </a:endParaRPr>
          </a:p>
        </p:txBody>
      </p:sp>
      <p:pic>
        <p:nvPicPr>
          <p:cNvPr id="7" name="Picture 6" descr="A screenshot of a cell phone&#10;&#10;Description automatically generated with medium confidence">
            <a:extLst>
              <a:ext uri="{FF2B5EF4-FFF2-40B4-BE49-F238E27FC236}">
                <a16:creationId xmlns:a16="http://schemas.microsoft.com/office/drawing/2014/main" id="{EF553FB0-5EAF-254F-8BD0-A45735755F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3166" y="211431"/>
            <a:ext cx="3230131" cy="6423285"/>
          </a:xfrm>
          <a:prstGeom prst="rect">
            <a:avLst/>
          </a:prstGeom>
        </p:spPr>
      </p:pic>
      <p:pic>
        <p:nvPicPr>
          <p:cNvPr id="8" name="Picture 7" descr="A picture containing text, monitor, computer, electronics&#10;&#10;Description automatically generated">
            <a:extLst>
              <a:ext uri="{FF2B5EF4-FFF2-40B4-BE49-F238E27FC236}">
                <a16:creationId xmlns:a16="http://schemas.microsoft.com/office/drawing/2014/main" id="{302D13A5-6987-8940-B8A8-BDBAB9AD03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1918" y="211430"/>
            <a:ext cx="3195540" cy="6423286"/>
          </a:xfrm>
          <a:prstGeom prst="rect">
            <a:avLst/>
          </a:prstGeom>
        </p:spPr>
      </p:pic>
    </p:spTree>
    <p:extLst>
      <p:ext uri="{BB962C8B-B14F-4D97-AF65-F5344CB8AC3E}">
        <p14:creationId xmlns:p14="http://schemas.microsoft.com/office/powerpoint/2010/main" val="344992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0"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248286" y="1905505"/>
            <a:ext cx="2560788" cy="3046988"/>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prijavu novih radara ili stanja na putevima</a:t>
            </a:r>
            <a:endParaRPr lang="en-US" sz="3200" b="1" dirty="0">
              <a:solidFill>
                <a:schemeClr val="bg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106B209-EC46-644D-BE0A-8D079C8404EF}"/>
              </a:ext>
            </a:extLst>
          </p:cNvPr>
          <p:cNvPicPr>
            <a:picLocks noChangeAspect="1"/>
          </p:cNvPicPr>
          <p:nvPr/>
        </p:nvPicPr>
        <p:blipFill>
          <a:blip r:embed="rId4"/>
          <a:stretch>
            <a:fillRect/>
          </a:stretch>
        </p:blipFill>
        <p:spPr>
          <a:xfrm>
            <a:off x="3714496" y="170107"/>
            <a:ext cx="3853009" cy="6517784"/>
          </a:xfrm>
          <a:prstGeom prst="rect">
            <a:avLst/>
          </a:prstGeom>
        </p:spPr>
      </p:pic>
      <p:pic>
        <p:nvPicPr>
          <p:cNvPr id="10" name="Picture 9">
            <a:extLst>
              <a:ext uri="{FF2B5EF4-FFF2-40B4-BE49-F238E27FC236}">
                <a16:creationId xmlns:a16="http://schemas.microsoft.com/office/drawing/2014/main" id="{0463989A-A2EF-9B49-A735-A7AB97A87983}"/>
              </a:ext>
            </a:extLst>
          </p:cNvPr>
          <p:cNvPicPr>
            <a:picLocks noChangeAspect="1"/>
          </p:cNvPicPr>
          <p:nvPr/>
        </p:nvPicPr>
        <p:blipFill>
          <a:blip r:embed="rId5"/>
          <a:srcRect/>
          <a:stretch/>
        </p:blipFill>
        <p:spPr>
          <a:xfrm>
            <a:off x="7795150" y="170107"/>
            <a:ext cx="3874224" cy="6517784"/>
          </a:xfrm>
          <a:prstGeom prst="rect">
            <a:avLst/>
          </a:prstGeom>
        </p:spPr>
      </p:pic>
    </p:spTree>
    <p:extLst>
      <p:ext uri="{BB962C8B-B14F-4D97-AF65-F5344CB8AC3E}">
        <p14:creationId xmlns:p14="http://schemas.microsoft.com/office/powerpoint/2010/main" val="370972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3"/>
          <a:srcRect l="30875" r="33153" b="-2"/>
          <a:stretch/>
        </p:blipFill>
        <p:spPr>
          <a:xfrm>
            <a:off x="0" y="-1"/>
            <a:ext cx="3466210"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4" name="Rectangle 3">
            <a:extLst>
              <a:ext uri="{FF2B5EF4-FFF2-40B4-BE49-F238E27FC236}">
                <a16:creationId xmlns:a16="http://schemas.microsoft.com/office/drawing/2014/main" id="{ACF56AEE-3F48-4F45-B540-FA02F1A14285}"/>
              </a:ext>
            </a:extLst>
          </p:cNvPr>
          <p:cNvSpPr/>
          <p:nvPr/>
        </p:nvSpPr>
        <p:spPr>
          <a:xfrm>
            <a:off x="248286" y="1905505"/>
            <a:ext cx="2560788" cy="3046988"/>
          </a:xfrm>
          <a:prstGeom prst="rect">
            <a:avLst/>
          </a:prstGeom>
        </p:spPr>
        <p:txBody>
          <a:bodyPr wrap="square">
            <a:spAutoFit/>
          </a:bodyPr>
          <a:lstStyle/>
          <a:p>
            <a:r>
              <a:rPr lang="bs-Latn-BA" sz="3200" b="1" dirty="0">
                <a:solidFill>
                  <a:schemeClr val="bg1"/>
                </a:solidFill>
                <a:latin typeface="Times New Roman" panose="02020603050405020304" pitchFamily="18" charset="0"/>
                <a:cs typeface="Times New Roman" panose="02020603050405020304" pitchFamily="18" charset="0"/>
              </a:rPr>
              <a:t>Opis rada zaslona za prijavu novih radara ili stanja na putevima</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E79FD499-C2FA-E442-8F01-B602DBD7158A}"/>
              </a:ext>
            </a:extLst>
          </p:cNvPr>
          <p:cNvSpPr>
            <a:spLocks noGrp="1"/>
          </p:cNvSpPr>
          <p:nvPr>
            <p:ph idx="1"/>
          </p:nvPr>
        </p:nvSpPr>
        <p:spPr>
          <a:xfrm>
            <a:off x="3650315" y="440265"/>
            <a:ext cx="8293399" cy="5977467"/>
          </a:xfrm>
        </p:spPr>
        <p:txBody>
          <a:bodyPr numCol="2">
            <a:normAutofit/>
          </a:bodyPr>
          <a:lstStyle/>
          <a:p>
            <a:r>
              <a:rPr lang="hr-HR" sz="3200" dirty="0">
                <a:latin typeface="Times New Roman" panose="02020603050405020304" pitchFamily="18" charset="0"/>
                <a:cs typeface="Times New Roman" panose="02020603050405020304" pitchFamily="18" charset="0"/>
              </a:rPr>
              <a:t>Tip radara </a:t>
            </a:r>
            <a:r>
              <a:rPr lang="en-US" sz="3200" dirty="0" err="1">
                <a:latin typeface="Times New Roman" panose="02020603050405020304" pitchFamily="18" charset="0"/>
                <a:cs typeface="Times New Roman" panose="02020603050405020304" pitchFamily="18" charset="0"/>
              </a:rPr>
              <a:t>može</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imati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sljedeće</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vrijednosti</a:t>
            </a:r>
            <a:r>
              <a:rPr lang="en-US" sz="3200" dirty="0">
                <a:latin typeface="Times New Roman" panose="02020603050405020304" pitchFamily="18" charset="0"/>
                <a:cs typeface="Times New Roman" panose="02020603050405020304" pitchFamily="18" charset="0"/>
              </a:rPr>
              <a:t>:</a:t>
            </a:r>
          </a:p>
          <a:p>
            <a:pPr lvl="1"/>
            <a:r>
              <a:rPr lang="bs-Latn-BA" sz="2800" dirty="0">
                <a:latin typeface="Times New Roman" panose="02020603050405020304" pitchFamily="18" charset="0"/>
                <a:cs typeface="Times New Roman" panose="02020603050405020304" pitchFamily="18" charset="0"/>
              </a:rPr>
              <a:t>Stacionarni </a:t>
            </a:r>
          </a:p>
          <a:p>
            <a:pPr lvl="1"/>
            <a:r>
              <a:rPr lang="bs-Latn-BA" sz="2800" dirty="0">
                <a:latin typeface="Times New Roman" panose="02020603050405020304" pitchFamily="18" charset="0"/>
                <a:cs typeface="Times New Roman" panose="02020603050405020304" pitchFamily="18" charset="0"/>
              </a:rPr>
              <a:t>Najavljeni</a:t>
            </a:r>
            <a:r>
              <a:rPr lang="en-US" sz="2800" dirty="0">
                <a:latin typeface="Times New Roman" panose="02020603050405020304" pitchFamily="18" charset="0"/>
                <a:cs typeface="Times New Roman" panose="02020603050405020304" pitchFamily="18" charset="0"/>
              </a:rPr>
              <a:t> </a:t>
            </a:r>
          </a:p>
          <a:p>
            <a:pPr lvl="1"/>
            <a:endParaRPr lang="en-US" dirty="0">
              <a:latin typeface="Times New Roman" panose="02020603050405020304" pitchFamily="18" charset="0"/>
              <a:cs typeface="Times New Roman" panose="02020603050405020304" pitchFamily="18" charset="0"/>
            </a:endParaRPr>
          </a:p>
          <a:p>
            <a:r>
              <a:rPr lang="hr-HR" sz="3200" dirty="0">
                <a:latin typeface="Times New Roman" panose="02020603050405020304" pitchFamily="18" charset="0"/>
                <a:cs typeface="Times New Roman" panose="02020603050405020304" pitchFamily="18" charset="0"/>
              </a:rPr>
              <a:t>Tip ulice </a:t>
            </a:r>
            <a:r>
              <a:rPr lang="en-US" sz="3200" dirty="0" err="1">
                <a:latin typeface="Times New Roman" panose="02020603050405020304" pitchFamily="18" charset="0"/>
                <a:cs typeface="Times New Roman" panose="02020603050405020304" pitchFamily="18" charset="0"/>
              </a:rPr>
              <a:t>može</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imati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sljedeće</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vrijednosti</a:t>
            </a:r>
            <a:r>
              <a:rPr lang="en-US" sz="3200" dirty="0">
                <a:latin typeface="Times New Roman" panose="02020603050405020304" pitchFamily="18" charset="0"/>
                <a:cs typeface="Times New Roman" panose="02020603050405020304" pitchFamily="18" charset="0"/>
              </a:rPr>
              <a:t>:</a:t>
            </a:r>
          </a:p>
          <a:p>
            <a:pPr lvl="1"/>
            <a:r>
              <a:rPr lang="bs-Latn-BA" sz="2800" dirty="0">
                <a:latin typeface="Times New Roman" panose="02020603050405020304" pitchFamily="18" charset="0"/>
                <a:cs typeface="Times New Roman" panose="02020603050405020304" pitchFamily="18" charset="0"/>
              </a:rPr>
              <a:t>Autocesta</a:t>
            </a:r>
            <a:endParaRPr lang="en-US" sz="2800" dirty="0">
              <a:latin typeface="Times New Roman" panose="02020603050405020304" pitchFamily="18" charset="0"/>
              <a:cs typeface="Times New Roman" panose="02020603050405020304" pitchFamily="18" charset="0"/>
            </a:endParaRPr>
          </a:p>
          <a:p>
            <a:pPr lvl="1"/>
            <a:r>
              <a:rPr lang="bs-Latn-BA" sz="2800" dirty="0">
                <a:latin typeface="Times New Roman" panose="02020603050405020304" pitchFamily="18" charset="0"/>
                <a:cs typeface="Times New Roman" panose="02020603050405020304" pitchFamily="18" charset="0"/>
              </a:rPr>
              <a:t>Granični prijelaz</a:t>
            </a:r>
            <a:endParaRPr lang="en-US" sz="2800" dirty="0">
              <a:latin typeface="Times New Roman" panose="02020603050405020304" pitchFamily="18" charset="0"/>
              <a:cs typeface="Times New Roman" panose="02020603050405020304" pitchFamily="18" charset="0"/>
            </a:endParaRPr>
          </a:p>
          <a:p>
            <a:pPr lvl="1"/>
            <a:r>
              <a:rPr lang="bs-Latn-BA" sz="2800" dirty="0">
                <a:latin typeface="Times New Roman" panose="02020603050405020304" pitchFamily="18" charset="0"/>
                <a:cs typeface="Times New Roman" panose="02020603050405020304" pitchFamily="18" charset="0"/>
              </a:rPr>
              <a:t>Gradska cesta</a:t>
            </a:r>
            <a:endParaRPr lang="en-US" sz="2800" dirty="0">
              <a:latin typeface="Times New Roman" panose="02020603050405020304" pitchFamily="18" charset="0"/>
              <a:cs typeface="Times New Roman" panose="02020603050405020304" pitchFamily="18" charset="0"/>
            </a:endParaRPr>
          </a:p>
          <a:p>
            <a:pPr lvl="1"/>
            <a:r>
              <a:rPr lang="bs-Latn-BA" sz="2800" dirty="0">
                <a:latin typeface="Times New Roman" panose="02020603050405020304" pitchFamily="18" charset="0"/>
                <a:cs typeface="Times New Roman" panose="02020603050405020304" pitchFamily="18" charset="0"/>
              </a:rPr>
              <a:t>Magistralna cesta</a:t>
            </a:r>
            <a:endParaRPr lang="en-US" sz="2800" dirty="0">
              <a:latin typeface="Times New Roman" panose="02020603050405020304" pitchFamily="18" charset="0"/>
              <a:cs typeface="Times New Roman" panose="02020603050405020304" pitchFamily="18" charset="0"/>
            </a:endParaRPr>
          </a:p>
          <a:p>
            <a:pPr lvl="1"/>
            <a:r>
              <a:rPr lang="bs-Latn-BA" sz="2800" dirty="0">
                <a:latin typeface="Times New Roman" panose="02020603050405020304" pitchFamily="18" charset="0"/>
                <a:cs typeface="Times New Roman" panose="02020603050405020304" pitchFamily="18" charset="0"/>
              </a:rPr>
              <a:t>Regionalna cesta</a:t>
            </a:r>
            <a:br>
              <a:rPr lang="bs-Latn-BA" sz="2800" dirty="0">
                <a:latin typeface="Times New Roman" panose="02020603050405020304" pitchFamily="18" charset="0"/>
                <a:cs typeface="Times New Roman" panose="02020603050405020304" pitchFamily="18" charset="0"/>
              </a:rPr>
            </a:br>
            <a:endParaRPr lang="bs-Latn-BA" sz="2800" dirty="0">
              <a:latin typeface="Times New Roman" panose="02020603050405020304" pitchFamily="18" charset="0"/>
              <a:cs typeface="Times New Roman" panose="02020603050405020304" pitchFamily="18" charset="0"/>
            </a:endParaRPr>
          </a:p>
          <a:p>
            <a:pPr lvl="1"/>
            <a:endParaRPr lang="en-US" sz="28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Tip </a:t>
            </a:r>
            <a:r>
              <a:rPr lang="en-US" sz="3200" dirty="0" err="1">
                <a:latin typeface="Times New Roman" panose="02020603050405020304" pitchFamily="18" charset="0"/>
                <a:cs typeface="Times New Roman" panose="02020603050405020304" pitchFamily="18" charset="0"/>
              </a:rPr>
              <a:t>stanja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na</a:t>
            </a:r>
            <a:r>
              <a:rPr lang="en-US" sz="3200" dirty="0">
                <a:latin typeface="Times New Roman" panose="02020603050405020304" pitchFamily="18" charset="0"/>
                <a:cs typeface="Times New Roman" panose="02020603050405020304" pitchFamily="18" charset="0"/>
              </a:rPr>
              <a:t> putu</a:t>
            </a:r>
            <a:r>
              <a:rPr lang="bs-Latn-BA" sz="3200" dirty="0">
                <a:latin typeface="Times New Roman" panose="02020603050405020304" pitchFamily="18" charset="0"/>
                <a:cs typeface="Times New Roman" panose="02020603050405020304" pitchFamily="18" charset="0"/>
              </a:rPr>
              <a:t> može imati sljedeće vrijednosti:</a:t>
            </a:r>
          </a:p>
          <a:p>
            <a:pPr lvl="1"/>
            <a:r>
              <a:rPr lang="bs-Latn-BA" dirty="0">
                <a:latin typeface="Times New Roman" panose="02020603050405020304" pitchFamily="18" charset="0"/>
                <a:cs typeface="Times New Roman" panose="02020603050405020304" pitchFamily="18" charset="0"/>
              </a:rPr>
              <a:t>Granični prijelaz</a:t>
            </a:r>
            <a:endParaRPr lang="en-US" dirty="0">
              <a:latin typeface="Times New Roman" panose="02020603050405020304" pitchFamily="18" charset="0"/>
              <a:cs typeface="Times New Roman" panose="02020603050405020304" pitchFamily="18" charset="0"/>
            </a:endParaRPr>
          </a:p>
          <a:p>
            <a:pPr lvl="1"/>
            <a:r>
              <a:rPr lang="bs-Latn-BA" dirty="0">
                <a:latin typeface="Times New Roman" panose="02020603050405020304" pitchFamily="18" charset="0"/>
                <a:cs typeface="Times New Roman" panose="02020603050405020304" pitchFamily="18" charset="0"/>
              </a:rPr>
              <a:t>Sanacija </a:t>
            </a:r>
            <a:r>
              <a:rPr lang="bs-Latn-BA" dirty="0" err="1">
                <a:latin typeface="Times New Roman" panose="02020603050405020304" pitchFamily="18" charset="0"/>
                <a:cs typeface="Times New Roman" panose="02020603050405020304" pitchFamily="18" charset="0"/>
              </a:rPr>
              <a:t>kolovoza</a:t>
            </a:r>
            <a:endParaRPr lang="en-US" dirty="0">
              <a:latin typeface="Times New Roman" panose="02020603050405020304" pitchFamily="18" charset="0"/>
              <a:cs typeface="Times New Roman" panose="02020603050405020304" pitchFamily="18" charset="0"/>
            </a:endParaRPr>
          </a:p>
          <a:p>
            <a:pPr lvl="1"/>
            <a:r>
              <a:rPr lang="bs-Latn-BA" dirty="0">
                <a:latin typeface="Times New Roman" panose="02020603050405020304" pitchFamily="18" charset="0"/>
                <a:cs typeface="Times New Roman" panose="02020603050405020304" pitchFamily="18" charset="0"/>
              </a:rPr>
              <a:t>Potpuna obustava prometa</a:t>
            </a:r>
            <a:endParaRPr lang="en-US" dirty="0">
              <a:latin typeface="Times New Roman" panose="02020603050405020304" pitchFamily="18" charset="0"/>
              <a:cs typeface="Times New Roman" panose="02020603050405020304" pitchFamily="18" charset="0"/>
            </a:endParaRPr>
          </a:p>
          <a:p>
            <a:pPr lvl="1"/>
            <a:r>
              <a:rPr lang="bs-Latn-BA" dirty="0">
                <a:latin typeface="Times New Roman" panose="02020603050405020304" pitchFamily="18" charset="0"/>
                <a:cs typeface="Times New Roman" panose="02020603050405020304" pitchFamily="18" charset="0"/>
              </a:rPr>
              <a:t>Zabrana za teretna vozila</a:t>
            </a:r>
            <a:endParaRPr lang="en-US" dirty="0">
              <a:latin typeface="Times New Roman" panose="02020603050405020304" pitchFamily="18" charset="0"/>
              <a:cs typeface="Times New Roman" panose="02020603050405020304" pitchFamily="18" charset="0"/>
            </a:endParaRPr>
          </a:p>
          <a:p>
            <a:pPr lvl="1"/>
            <a:r>
              <a:rPr lang="bs-Latn-BA" dirty="0" err="1">
                <a:latin typeface="Times New Roman" panose="02020603050405020304" pitchFamily="18" charset="0"/>
                <a:cs typeface="Times New Roman" panose="02020603050405020304" pitchFamily="18" charset="0"/>
              </a:rPr>
              <a:t>Zagušenje</a:t>
            </a:r>
            <a:endParaRPr lang="en-US" dirty="0">
              <a:latin typeface="Times New Roman" panose="02020603050405020304" pitchFamily="18" charset="0"/>
              <a:cs typeface="Times New Roman" panose="02020603050405020304" pitchFamily="18" charset="0"/>
            </a:endParaRPr>
          </a:p>
          <a:p>
            <a:pPr lvl="1"/>
            <a:r>
              <a:rPr lang="bs-Latn-BA" dirty="0">
                <a:latin typeface="Times New Roman" panose="02020603050405020304" pitchFamily="18" charset="0"/>
                <a:cs typeface="Times New Roman" panose="02020603050405020304" pitchFamily="18" charset="0"/>
              </a:rPr>
              <a:t>Odron</a:t>
            </a:r>
            <a:endParaRPr lang="en-US" dirty="0">
              <a:latin typeface="Times New Roman" panose="02020603050405020304" pitchFamily="18" charset="0"/>
              <a:cs typeface="Times New Roman" panose="02020603050405020304" pitchFamily="18" charset="0"/>
            </a:endParaRPr>
          </a:p>
          <a:p>
            <a:pPr lvl="1"/>
            <a:r>
              <a:rPr lang="bs-Latn-BA" dirty="0">
                <a:latin typeface="Times New Roman" panose="02020603050405020304" pitchFamily="18" charset="0"/>
                <a:cs typeface="Times New Roman" panose="02020603050405020304" pitchFamily="18" charset="0"/>
              </a:rPr>
              <a:t>Saobraćajna nezgoda</a:t>
            </a:r>
            <a:endParaRPr lang="en-US" dirty="0">
              <a:latin typeface="Times New Roman" panose="02020603050405020304" pitchFamily="18" charset="0"/>
              <a:cs typeface="Times New Roman" panose="02020603050405020304" pitchFamily="18" charset="0"/>
            </a:endParaRPr>
          </a:p>
          <a:p>
            <a:pPr lvl="1"/>
            <a:r>
              <a:rPr lang="bs-Latn-BA" dirty="0">
                <a:latin typeface="Times New Roman" panose="02020603050405020304" pitchFamily="18" charset="0"/>
                <a:cs typeface="Times New Roman" panose="02020603050405020304" pitchFamily="18" charset="0"/>
              </a:rPr>
              <a:t>Poledica</a:t>
            </a:r>
            <a:endParaRPr lang="en-US" dirty="0">
              <a:latin typeface="Times New Roman" panose="02020603050405020304" pitchFamily="18" charset="0"/>
              <a:cs typeface="Times New Roman" panose="02020603050405020304" pitchFamily="18" charset="0"/>
            </a:endParaRPr>
          </a:p>
          <a:p>
            <a:pPr lvl="1"/>
            <a:r>
              <a:rPr lang="bs-Latn-BA" dirty="0">
                <a:latin typeface="Times New Roman" panose="02020603050405020304" pitchFamily="18" charset="0"/>
                <a:cs typeface="Times New Roman" panose="02020603050405020304" pitchFamily="18" charset="0"/>
              </a:rPr>
              <a:t>Opasnost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806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7238384E-834D-7844-BBEF-CD62805D3D18}"/>
              </a:ext>
            </a:extLst>
          </p:cNvPr>
          <p:cNvSpPr>
            <a:spLocks noGrp="1"/>
          </p:cNvSpPr>
          <p:nvPr>
            <p:ph type="title"/>
          </p:nvPr>
        </p:nvSpPr>
        <p:spPr>
          <a:xfrm>
            <a:off x="586478" y="1683756"/>
            <a:ext cx="3115265" cy="2396359"/>
          </a:xfrm>
        </p:spPr>
        <p:txBody>
          <a:bodyPr anchor="b">
            <a:normAutofit/>
          </a:bodyPr>
          <a:lstStyle/>
          <a:p>
            <a:pPr algn="r"/>
            <a:r>
              <a:rPr lang="hr-HR" sz="4000" b="1">
                <a:solidFill>
                  <a:srgbClr val="FFFFFF"/>
                </a:solidFill>
                <a:latin typeface="Times New Roman" panose="02020603050405020304" pitchFamily="18" charset="0"/>
                <a:cs typeface="Times New Roman" panose="02020603050405020304" pitchFamily="18" charset="0"/>
              </a:rPr>
              <a:t>Zaključak</a:t>
            </a:r>
            <a:endParaRPr lang="en-US" sz="4000">
              <a:solidFill>
                <a:srgbClr val="FFFFFF"/>
              </a:solidFill>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80CAC917-5E63-4DC8-A704-54BDF5A92ACA}"/>
              </a:ext>
            </a:extLst>
          </p:cNvPr>
          <p:cNvGraphicFramePr>
            <a:graphicFrameLocks noGrp="1"/>
          </p:cNvGraphicFramePr>
          <p:nvPr>
            <p:ph idx="1"/>
            <p:extLst>
              <p:ext uri="{D42A27DB-BD31-4B8C-83A1-F6EECF244321}">
                <p14:modId xmlns:p14="http://schemas.microsoft.com/office/powerpoint/2010/main" val="1344993071"/>
              </p:ext>
            </p:extLst>
          </p:nvPr>
        </p:nvGraphicFramePr>
        <p:xfrm>
          <a:off x="4487452" y="203200"/>
          <a:ext cx="7084434" cy="6001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2298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F588A414-617F-4601-9AE3-621229A34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6" y="435547"/>
            <a:ext cx="6737283" cy="6182357"/>
          </a:xfrm>
          <a:custGeom>
            <a:avLst/>
            <a:gdLst>
              <a:gd name="connsiteX0" fmla="*/ 3069308 w 6737283"/>
              <a:gd name="connsiteY0" fmla="*/ 4700856 h 6182357"/>
              <a:gd name="connsiteX1" fmla="*/ 3741219 w 6737283"/>
              <a:gd name="connsiteY1" fmla="*/ 4700856 h 6182357"/>
              <a:gd name="connsiteX2" fmla="*/ 3772851 w 6737283"/>
              <a:gd name="connsiteY2" fmla="*/ 4705057 h 6182357"/>
              <a:gd name="connsiteX3" fmla="*/ 3794606 w 6737283"/>
              <a:gd name="connsiteY3" fmla="*/ 4714179 h 6182357"/>
              <a:gd name="connsiteX4" fmla="*/ 3781311 w 6737283"/>
              <a:gd name="connsiteY4" fmla="*/ 4737174 h 6182357"/>
              <a:gd name="connsiteX5" fmla="*/ 3310253 w 6737283"/>
              <a:gd name="connsiteY5" fmla="*/ 5551879 h 6182357"/>
              <a:gd name="connsiteX6" fmla="*/ 3029608 w 6737283"/>
              <a:gd name="connsiteY6" fmla="*/ 5714986 h 6182357"/>
              <a:gd name="connsiteX7" fmla="*/ 2804018 w 6737283"/>
              <a:gd name="connsiteY7" fmla="*/ 5714986 h 6182357"/>
              <a:gd name="connsiteX8" fmla="*/ 2777702 w 6737283"/>
              <a:gd name="connsiteY8" fmla="*/ 5714986 h 6182357"/>
              <a:gd name="connsiteX9" fmla="*/ 2752590 w 6737283"/>
              <a:gd name="connsiteY9" fmla="*/ 5671743 h 6182357"/>
              <a:gd name="connsiteX10" fmla="*/ 2629591 w 6737283"/>
              <a:gd name="connsiteY10" fmla="*/ 5459928 h 6182357"/>
              <a:gd name="connsiteX11" fmla="*/ 2629591 w 6737283"/>
              <a:gd name="connsiteY11" fmla="*/ 5341369 h 6182357"/>
              <a:gd name="connsiteX12" fmla="*/ 2966273 w 6737283"/>
              <a:gd name="connsiteY12" fmla="*/ 4761581 h 6182357"/>
              <a:gd name="connsiteX13" fmla="*/ 3069308 w 6737283"/>
              <a:gd name="connsiteY13" fmla="*/ 4700856 h 6182357"/>
              <a:gd name="connsiteX14" fmla="*/ 1224901 w 6737283"/>
              <a:gd name="connsiteY14" fmla="*/ 1955792 h 6182357"/>
              <a:gd name="connsiteX15" fmla="*/ 3029608 w 6737283"/>
              <a:gd name="connsiteY15" fmla="*/ 1955792 h 6182357"/>
              <a:gd name="connsiteX16" fmla="*/ 3310253 w 6737283"/>
              <a:gd name="connsiteY16" fmla="*/ 2118897 h 6182357"/>
              <a:gd name="connsiteX17" fmla="*/ 4210658 w 6737283"/>
              <a:gd name="connsiteY17" fmla="*/ 3676167 h 6182357"/>
              <a:gd name="connsiteX18" fmla="*/ 4210658 w 6737283"/>
              <a:gd name="connsiteY18" fmla="*/ 3994611 h 6182357"/>
              <a:gd name="connsiteX19" fmla="*/ 3876332 w 6737283"/>
              <a:gd name="connsiteY19" fmla="*/ 4572836 h 6182357"/>
              <a:gd name="connsiteX20" fmla="*/ 3848155 w 6737283"/>
              <a:gd name="connsiteY20" fmla="*/ 4621566 h 6182357"/>
              <a:gd name="connsiteX21" fmla="*/ 3849147 w 6737283"/>
              <a:gd name="connsiteY21" fmla="*/ 4621982 h 6182357"/>
              <a:gd name="connsiteX22" fmla="*/ 3898871 w 6737283"/>
              <a:gd name="connsiteY22" fmla="*/ 4672132 h 6182357"/>
              <a:gd name="connsiteX23" fmla="*/ 4277007 w 6737283"/>
              <a:gd name="connsiteY23" fmla="*/ 5326128 h 6182357"/>
              <a:gd name="connsiteX24" fmla="*/ 4277007 w 6737283"/>
              <a:gd name="connsiteY24" fmla="*/ 5459864 h 6182357"/>
              <a:gd name="connsiteX25" fmla="*/ 3898871 w 6737283"/>
              <a:gd name="connsiteY25" fmla="*/ 6113858 h 6182357"/>
              <a:gd name="connsiteX26" fmla="*/ 3781008 w 6737283"/>
              <a:gd name="connsiteY26" fmla="*/ 6182357 h 6182357"/>
              <a:gd name="connsiteX27" fmla="*/ 3023097 w 6737283"/>
              <a:gd name="connsiteY27" fmla="*/ 6182357 h 6182357"/>
              <a:gd name="connsiteX28" fmla="*/ 2906873 w 6737283"/>
              <a:gd name="connsiteY28" fmla="*/ 6113858 h 6182357"/>
              <a:gd name="connsiteX29" fmla="*/ 2703171 w 6737283"/>
              <a:gd name="connsiteY29" fmla="*/ 5763071 h 6182357"/>
              <a:gd name="connsiteX30" fmla="*/ 2680160 w 6737283"/>
              <a:gd name="connsiteY30" fmla="*/ 5723442 h 6182357"/>
              <a:gd name="connsiteX31" fmla="*/ 2698266 w 6737283"/>
              <a:gd name="connsiteY31" fmla="*/ 5723442 h 6182357"/>
              <a:gd name="connsiteX32" fmla="*/ 2783847 w 6737283"/>
              <a:gd name="connsiteY32" fmla="*/ 5723442 h 6182357"/>
              <a:gd name="connsiteX33" fmla="*/ 2821024 w 6737283"/>
              <a:gd name="connsiteY33" fmla="*/ 5787465 h 6182357"/>
              <a:gd name="connsiteX34" fmla="*/ 2963061 w 6737283"/>
              <a:gd name="connsiteY34" fmla="*/ 6032063 h 6182357"/>
              <a:gd name="connsiteX35" fmla="*/ 3066098 w 6737283"/>
              <a:gd name="connsiteY35" fmla="*/ 6092789 h 6182357"/>
              <a:gd name="connsiteX36" fmla="*/ 3738009 w 6737283"/>
              <a:gd name="connsiteY36" fmla="*/ 6092789 h 6182357"/>
              <a:gd name="connsiteX37" fmla="*/ 3842495 w 6737283"/>
              <a:gd name="connsiteY37" fmla="*/ 6032063 h 6182357"/>
              <a:gd name="connsiteX38" fmla="*/ 4177725 w 6737283"/>
              <a:gd name="connsiteY38" fmla="*/ 5452277 h 6182357"/>
              <a:gd name="connsiteX39" fmla="*/ 4177725 w 6737283"/>
              <a:gd name="connsiteY39" fmla="*/ 5333715 h 6182357"/>
              <a:gd name="connsiteX40" fmla="*/ 3842495 w 6737283"/>
              <a:gd name="connsiteY40" fmla="*/ 4753929 h 6182357"/>
              <a:gd name="connsiteX41" fmla="*/ 3798415 w 6737283"/>
              <a:gd name="connsiteY41" fmla="*/ 4709469 h 6182357"/>
              <a:gd name="connsiteX42" fmla="*/ 3793314 w 6737283"/>
              <a:gd name="connsiteY42" fmla="*/ 4707332 h 6182357"/>
              <a:gd name="connsiteX43" fmla="*/ 3820658 w 6737283"/>
              <a:gd name="connsiteY43" fmla="*/ 4660042 h 6182357"/>
              <a:gd name="connsiteX44" fmla="*/ 3840992 w 6737283"/>
              <a:gd name="connsiteY44" fmla="*/ 4624871 h 6182357"/>
              <a:gd name="connsiteX45" fmla="*/ 3819901 w 6737283"/>
              <a:gd name="connsiteY45" fmla="*/ 4616027 h 6182357"/>
              <a:gd name="connsiteX46" fmla="*/ 3784220 w 6737283"/>
              <a:gd name="connsiteY46" fmla="*/ 4611287 h 6182357"/>
              <a:gd name="connsiteX47" fmla="*/ 3026308 w 6737283"/>
              <a:gd name="connsiteY47" fmla="*/ 4611287 h 6182357"/>
              <a:gd name="connsiteX48" fmla="*/ 2910085 w 6737283"/>
              <a:gd name="connsiteY48" fmla="*/ 4679784 h 6182357"/>
              <a:gd name="connsiteX49" fmla="*/ 2530311 w 6737283"/>
              <a:gd name="connsiteY49" fmla="*/ 5333780 h 6182357"/>
              <a:gd name="connsiteX50" fmla="*/ 2530311 w 6737283"/>
              <a:gd name="connsiteY50" fmla="*/ 5467516 h 6182357"/>
              <a:gd name="connsiteX51" fmla="*/ 2655665 w 6737283"/>
              <a:gd name="connsiteY51" fmla="*/ 5683385 h 6182357"/>
              <a:gd name="connsiteX52" fmla="*/ 2674016 w 6737283"/>
              <a:gd name="connsiteY52" fmla="*/ 5714986 h 6182357"/>
              <a:gd name="connsiteX53" fmla="*/ 2589006 w 6737283"/>
              <a:gd name="connsiteY53" fmla="*/ 5714986 h 6182357"/>
              <a:gd name="connsiteX54" fmla="*/ 1224901 w 6737283"/>
              <a:gd name="connsiteY54" fmla="*/ 5714986 h 6182357"/>
              <a:gd name="connsiteX55" fmla="*/ 948152 w 6737283"/>
              <a:gd name="connsiteY55" fmla="*/ 5551879 h 6182357"/>
              <a:gd name="connsiteX56" fmla="*/ 43852 w 6737283"/>
              <a:gd name="connsiteY56" fmla="*/ 3994611 h 6182357"/>
              <a:gd name="connsiteX57" fmla="*/ 43852 w 6737283"/>
              <a:gd name="connsiteY57" fmla="*/ 3676167 h 6182357"/>
              <a:gd name="connsiteX58" fmla="*/ 948152 w 6737283"/>
              <a:gd name="connsiteY58" fmla="*/ 2118897 h 6182357"/>
              <a:gd name="connsiteX59" fmla="*/ 1224901 w 6737283"/>
              <a:gd name="connsiteY59" fmla="*/ 1955792 h 6182357"/>
              <a:gd name="connsiteX60" fmla="*/ 4371721 w 6737283"/>
              <a:gd name="connsiteY60" fmla="*/ 407983 h 6182357"/>
              <a:gd name="connsiteX61" fmla="*/ 5796147 w 6737283"/>
              <a:gd name="connsiteY61" fmla="*/ 407983 h 6182357"/>
              <a:gd name="connsiteX62" fmla="*/ 5999635 w 6737283"/>
              <a:gd name="connsiteY62" fmla="*/ 524399 h 6182357"/>
              <a:gd name="connsiteX63" fmla="*/ 6711847 w 6737283"/>
              <a:gd name="connsiteY63" fmla="*/ 1779100 h 6182357"/>
              <a:gd name="connsiteX64" fmla="*/ 6711847 w 6737283"/>
              <a:gd name="connsiteY64" fmla="*/ 2020556 h 6182357"/>
              <a:gd name="connsiteX65" fmla="*/ 5999635 w 6737283"/>
              <a:gd name="connsiteY65" fmla="*/ 3275255 h 6182357"/>
              <a:gd name="connsiteX66" fmla="*/ 5796147 w 6737283"/>
              <a:gd name="connsiteY66" fmla="*/ 3391671 h 6182357"/>
              <a:gd name="connsiteX67" fmla="*/ 4371721 w 6737283"/>
              <a:gd name="connsiteY67" fmla="*/ 3391671 h 6182357"/>
              <a:gd name="connsiteX68" fmla="*/ 4168234 w 6737283"/>
              <a:gd name="connsiteY68" fmla="*/ 3275255 h 6182357"/>
              <a:gd name="connsiteX69" fmla="*/ 3456021 w 6737283"/>
              <a:gd name="connsiteY69" fmla="*/ 2020556 h 6182357"/>
              <a:gd name="connsiteX70" fmla="*/ 3456021 w 6737283"/>
              <a:gd name="connsiteY70" fmla="*/ 1779100 h 6182357"/>
              <a:gd name="connsiteX71" fmla="*/ 4168234 w 6737283"/>
              <a:gd name="connsiteY71" fmla="*/ 524399 h 6182357"/>
              <a:gd name="connsiteX72" fmla="*/ 4371721 w 6737283"/>
              <a:gd name="connsiteY72" fmla="*/ 407983 h 6182357"/>
              <a:gd name="connsiteX73" fmla="*/ 2333648 w 6737283"/>
              <a:gd name="connsiteY73" fmla="*/ 0 h 6182357"/>
              <a:gd name="connsiteX74" fmla="*/ 3181225 w 6737283"/>
              <a:gd name="connsiteY74" fmla="*/ 0 h 6182357"/>
              <a:gd name="connsiteX75" fmla="*/ 3302308 w 6737283"/>
              <a:gd name="connsiteY75" fmla="*/ 69272 h 6182357"/>
              <a:gd name="connsiteX76" fmla="*/ 3726096 w 6737283"/>
              <a:gd name="connsiteY76" fmla="*/ 815858 h 6182357"/>
              <a:gd name="connsiteX77" fmla="*/ 3726096 w 6737283"/>
              <a:gd name="connsiteY77" fmla="*/ 959532 h 6182357"/>
              <a:gd name="connsiteX78" fmla="*/ 3302308 w 6737283"/>
              <a:gd name="connsiteY78" fmla="*/ 1706117 h 6182357"/>
              <a:gd name="connsiteX79" fmla="*/ 3181225 w 6737283"/>
              <a:gd name="connsiteY79" fmla="*/ 1775389 h 6182357"/>
              <a:gd name="connsiteX80" fmla="*/ 2333648 w 6737283"/>
              <a:gd name="connsiteY80" fmla="*/ 1775389 h 6182357"/>
              <a:gd name="connsiteX81" fmla="*/ 2212565 w 6737283"/>
              <a:gd name="connsiteY81" fmla="*/ 1706117 h 6182357"/>
              <a:gd name="connsiteX82" fmla="*/ 1788776 w 6737283"/>
              <a:gd name="connsiteY82" fmla="*/ 959532 h 6182357"/>
              <a:gd name="connsiteX83" fmla="*/ 1788776 w 6737283"/>
              <a:gd name="connsiteY83" fmla="*/ 815858 h 6182357"/>
              <a:gd name="connsiteX84" fmla="*/ 2212565 w 6737283"/>
              <a:gd name="connsiteY84" fmla="*/ 69272 h 6182357"/>
              <a:gd name="connsiteX85" fmla="*/ 2333648 w 6737283"/>
              <a:gd name="connsiteY85" fmla="*/ 0 h 618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3" h="6182357">
                <a:moveTo>
                  <a:pt x="3069308" y="4700856"/>
                </a:moveTo>
                <a:cubicBezTo>
                  <a:pt x="3069308" y="4700856"/>
                  <a:pt x="3069308" y="4700856"/>
                  <a:pt x="3741219" y="4700856"/>
                </a:cubicBezTo>
                <a:cubicBezTo>
                  <a:pt x="3752103" y="4700856"/>
                  <a:pt x="3762716" y="4702301"/>
                  <a:pt x="3772851" y="4705057"/>
                </a:cubicBezTo>
                <a:lnTo>
                  <a:pt x="3794606" y="4714179"/>
                </a:lnTo>
                <a:lnTo>
                  <a:pt x="3781311" y="4737174"/>
                </a:lnTo>
                <a:cubicBezTo>
                  <a:pt x="3661094" y="4945091"/>
                  <a:pt x="3507217" y="5211226"/>
                  <a:pt x="3310253" y="5551879"/>
                </a:cubicBezTo>
                <a:cubicBezTo>
                  <a:pt x="3251787" y="5652849"/>
                  <a:pt x="3146543" y="5714986"/>
                  <a:pt x="3029608" y="5714986"/>
                </a:cubicBezTo>
                <a:cubicBezTo>
                  <a:pt x="3029608" y="5714986"/>
                  <a:pt x="3029608" y="5714986"/>
                  <a:pt x="2804018" y="5714986"/>
                </a:cubicBezTo>
                <a:lnTo>
                  <a:pt x="2777702" y="5714986"/>
                </a:lnTo>
                <a:lnTo>
                  <a:pt x="2752590" y="5671743"/>
                </a:lnTo>
                <a:cubicBezTo>
                  <a:pt x="2717624" y="5611527"/>
                  <a:pt x="2676937" y="5541461"/>
                  <a:pt x="2629591" y="5459928"/>
                </a:cubicBezTo>
                <a:cubicBezTo>
                  <a:pt x="2607825" y="5423781"/>
                  <a:pt x="2607825" y="5377515"/>
                  <a:pt x="2629591" y="5341369"/>
                </a:cubicBezTo>
                <a:cubicBezTo>
                  <a:pt x="2629591" y="5341369"/>
                  <a:pt x="2629591" y="5341369"/>
                  <a:pt x="2966273" y="4761581"/>
                </a:cubicBezTo>
                <a:cubicBezTo>
                  <a:pt x="2986591" y="4723990"/>
                  <a:pt x="3027222" y="4700856"/>
                  <a:pt x="3069308" y="4700856"/>
                </a:cubicBezTo>
                <a:close/>
                <a:moveTo>
                  <a:pt x="1224901" y="1955792"/>
                </a:moveTo>
                <a:cubicBezTo>
                  <a:pt x="1224901" y="1955792"/>
                  <a:pt x="1224901" y="1955792"/>
                  <a:pt x="3029608" y="1955792"/>
                </a:cubicBezTo>
                <a:cubicBezTo>
                  <a:pt x="3146543" y="1955792"/>
                  <a:pt x="3251787" y="2017927"/>
                  <a:pt x="3310253" y="2118897"/>
                </a:cubicBezTo>
                <a:cubicBezTo>
                  <a:pt x="3310253" y="2118897"/>
                  <a:pt x="3310253" y="2118897"/>
                  <a:pt x="4210658" y="3676167"/>
                </a:cubicBezTo>
                <a:cubicBezTo>
                  <a:pt x="4269127" y="3773254"/>
                  <a:pt x="4269127" y="3897524"/>
                  <a:pt x="4210658" y="3994611"/>
                </a:cubicBezTo>
                <a:cubicBezTo>
                  <a:pt x="4210658" y="3994611"/>
                  <a:pt x="4210658" y="3994611"/>
                  <a:pt x="3876332" y="4572836"/>
                </a:cubicBezTo>
                <a:lnTo>
                  <a:pt x="3848155" y="4621566"/>
                </a:lnTo>
                <a:lnTo>
                  <a:pt x="3849147" y="4621982"/>
                </a:lnTo>
                <a:cubicBezTo>
                  <a:pt x="3869405" y="4633806"/>
                  <a:pt x="3886592" y="4650930"/>
                  <a:pt x="3898871" y="4672132"/>
                </a:cubicBezTo>
                <a:cubicBezTo>
                  <a:pt x="3898871" y="4672132"/>
                  <a:pt x="3898871" y="4672132"/>
                  <a:pt x="4277007" y="5326128"/>
                </a:cubicBezTo>
                <a:cubicBezTo>
                  <a:pt x="4301562" y="5366901"/>
                  <a:pt x="4301562" y="5419090"/>
                  <a:pt x="4277007" y="5459864"/>
                </a:cubicBezTo>
                <a:cubicBezTo>
                  <a:pt x="4277007" y="5459864"/>
                  <a:pt x="4277007" y="5459864"/>
                  <a:pt x="3898871" y="6113858"/>
                </a:cubicBezTo>
                <a:cubicBezTo>
                  <a:pt x="3874315" y="6156262"/>
                  <a:pt x="3830117" y="6182357"/>
                  <a:pt x="3781008" y="6182357"/>
                </a:cubicBezTo>
                <a:cubicBezTo>
                  <a:pt x="3781008" y="6182357"/>
                  <a:pt x="3781008" y="6182357"/>
                  <a:pt x="3023097" y="6182357"/>
                </a:cubicBezTo>
                <a:cubicBezTo>
                  <a:pt x="2975624" y="6182357"/>
                  <a:pt x="2929791" y="6156262"/>
                  <a:pt x="2906873" y="6113858"/>
                </a:cubicBezTo>
                <a:cubicBezTo>
                  <a:pt x="2906873" y="6113858"/>
                  <a:pt x="2906873" y="6113858"/>
                  <a:pt x="2703171" y="5763071"/>
                </a:cubicBezTo>
                <a:lnTo>
                  <a:pt x="2680160" y="5723442"/>
                </a:lnTo>
                <a:lnTo>
                  <a:pt x="2698266" y="5723442"/>
                </a:lnTo>
                <a:lnTo>
                  <a:pt x="2783847" y="5723442"/>
                </a:lnTo>
                <a:lnTo>
                  <a:pt x="2821024" y="5787465"/>
                </a:lnTo>
                <a:cubicBezTo>
                  <a:pt x="2963061" y="6032063"/>
                  <a:pt x="2963061" y="6032063"/>
                  <a:pt x="2963061" y="6032063"/>
                </a:cubicBezTo>
                <a:cubicBezTo>
                  <a:pt x="2983379" y="6069654"/>
                  <a:pt x="3024013" y="6092789"/>
                  <a:pt x="3066098" y="6092789"/>
                </a:cubicBezTo>
                <a:cubicBezTo>
                  <a:pt x="3738009" y="6092789"/>
                  <a:pt x="3738009" y="6092789"/>
                  <a:pt x="3738009" y="6092789"/>
                </a:cubicBezTo>
                <a:cubicBezTo>
                  <a:pt x="3781544" y="6092789"/>
                  <a:pt x="3820727" y="6069654"/>
                  <a:pt x="3842495" y="6032063"/>
                </a:cubicBezTo>
                <a:cubicBezTo>
                  <a:pt x="4177725" y="5452277"/>
                  <a:pt x="4177725" y="5452277"/>
                  <a:pt x="4177725" y="5452277"/>
                </a:cubicBezTo>
                <a:cubicBezTo>
                  <a:pt x="4199493" y="5416129"/>
                  <a:pt x="4199493" y="5369862"/>
                  <a:pt x="4177725" y="5333715"/>
                </a:cubicBezTo>
                <a:cubicBezTo>
                  <a:pt x="3842495" y="4753929"/>
                  <a:pt x="3842495" y="4753929"/>
                  <a:pt x="3842495" y="4753929"/>
                </a:cubicBezTo>
                <a:cubicBezTo>
                  <a:pt x="3831611" y="4735132"/>
                  <a:pt x="3816373" y="4719950"/>
                  <a:pt x="3798415" y="4709469"/>
                </a:cubicBezTo>
                <a:lnTo>
                  <a:pt x="3793314" y="4707332"/>
                </a:lnTo>
                <a:lnTo>
                  <a:pt x="3820658" y="4660042"/>
                </a:lnTo>
                <a:lnTo>
                  <a:pt x="3840992" y="4624871"/>
                </a:lnTo>
                <a:lnTo>
                  <a:pt x="3819901" y="4616027"/>
                </a:lnTo>
                <a:cubicBezTo>
                  <a:pt x="3808467" y="4612917"/>
                  <a:pt x="3796497" y="4611287"/>
                  <a:pt x="3784220" y="4611287"/>
                </a:cubicBezTo>
                <a:cubicBezTo>
                  <a:pt x="3026308" y="4611287"/>
                  <a:pt x="3026308" y="4611287"/>
                  <a:pt x="3026308" y="4611287"/>
                </a:cubicBezTo>
                <a:cubicBezTo>
                  <a:pt x="2978837" y="4611287"/>
                  <a:pt x="2933002" y="4637381"/>
                  <a:pt x="2910085" y="4679784"/>
                </a:cubicBezTo>
                <a:cubicBezTo>
                  <a:pt x="2530311" y="5333780"/>
                  <a:pt x="2530311" y="5333780"/>
                  <a:pt x="2530311" y="5333780"/>
                </a:cubicBezTo>
                <a:cubicBezTo>
                  <a:pt x="2505755" y="5374553"/>
                  <a:pt x="2505755" y="5426742"/>
                  <a:pt x="2530311" y="5467516"/>
                </a:cubicBezTo>
                <a:cubicBezTo>
                  <a:pt x="2577782" y="5549264"/>
                  <a:pt x="2619319" y="5620796"/>
                  <a:pt x="2655665" y="5683385"/>
                </a:cubicBezTo>
                <a:lnTo>
                  <a:pt x="2674016" y="5714986"/>
                </a:lnTo>
                <a:lnTo>
                  <a:pt x="2589006" y="5714986"/>
                </a:lnTo>
                <a:cubicBezTo>
                  <a:pt x="2324645" y="5714986"/>
                  <a:pt x="1901667" y="5714986"/>
                  <a:pt x="1224901" y="5714986"/>
                </a:cubicBezTo>
                <a:cubicBezTo>
                  <a:pt x="1111864" y="5714986"/>
                  <a:pt x="1002723" y="5652849"/>
                  <a:pt x="948152" y="5551879"/>
                </a:cubicBezTo>
                <a:cubicBezTo>
                  <a:pt x="948152" y="5551879"/>
                  <a:pt x="948152" y="5551879"/>
                  <a:pt x="43852" y="3994611"/>
                </a:cubicBezTo>
                <a:cubicBezTo>
                  <a:pt x="-14617" y="3897524"/>
                  <a:pt x="-14617" y="3773254"/>
                  <a:pt x="43852" y="3676167"/>
                </a:cubicBezTo>
                <a:cubicBezTo>
                  <a:pt x="43852" y="3676167"/>
                  <a:pt x="43852" y="3676167"/>
                  <a:pt x="948152" y="2118897"/>
                </a:cubicBezTo>
                <a:cubicBezTo>
                  <a:pt x="1002723" y="2017927"/>
                  <a:pt x="1111864" y="1955792"/>
                  <a:pt x="1224901" y="1955792"/>
                </a:cubicBezTo>
                <a:close/>
                <a:moveTo>
                  <a:pt x="4371721" y="407983"/>
                </a:moveTo>
                <a:cubicBezTo>
                  <a:pt x="5796147" y="407983"/>
                  <a:pt x="5796147" y="407983"/>
                  <a:pt x="5796147" y="407983"/>
                </a:cubicBezTo>
                <a:cubicBezTo>
                  <a:pt x="5868215" y="407983"/>
                  <a:pt x="5961482" y="459723"/>
                  <a:pt x="5999635" y="524399"/>
                </a:cubicBezTo>
                <a:cubicBezTo>
                  <a:pt x="6711847" y="1779100"/>
                  <a:pt x="6711847" y="1779100"/>
                  <a:pt x="6711847" y="1779100"/>
                </a:cubicBezTo>
                <a:cubicBezTo>
                  <a:pt x="6745762" y="1848087"/>
                  <a:pt x="6745762" y="1951567"/>
                  <a:pt x="6711847" y="2020556"/>
                </a:cubicBezTo>
                <a:cubicBezTo>
                  <a:pt x="5999635" y="3275255"/>
                  <a:pt x="5999635" y="3275255"/>
                  <a:pt x="5999635" y="3275255"/>
                </a:cubicBezTo>
                <a:cubicBezTo>
                  <a:pt x="5961482" y="3339932"/>
                  <a:pt x="5868215" y="3391671"/>
                  <a:pt x="5796147" y="3391671"/>
                </a:cubicBezTo>
                <a:lnTo>
                  <a:pt x="4371721" y="3391671"/>
                </a:lnTo>
                <a:cubicBezTo>
                  <a:pt x="4295414" y="3391671"/>
                  <a:pt x="4202149" y="3339932"/>
                  <a:pt x="4168234" y="3275255"/>
                </a:cubicBezTo>
                <a:cubicBezTo>
                  <a:pt x="3456021" y="2020556"/>
                  <a:pt x="3456021" y="2020556"/>
                  <a:pt x="3456021" y="2020556"/>
                </a:cubicBezTo>
                <a:cubicBezTo>
                  <a:pt x="3417866" y="1951567"/>
                  <a:pt x="3417866" y="1848087"/>
                  <a:pt x="3456021" y="1779100"/>
                </a:cubicBezTo>
                <a:cubicBezTo>
                  <a:pt x="4168234" y="524399"/>
                  <a:pt x="4168234" y="524399"/>
                  <a:pt x="4168234" y="524399"/>
                </a:cubicBezTo>
                <a:cubicBezTo>
                  <a:pt x="4202149" y="459723"/>
                  <a:pt x="4295414" y="407983"/>
                  <a:pt x="4371721" y="407983"/>
                </a:cubicBezTo>
                <a:close/>
                <a:moveTo>
                  <a:pt x="2333648" y="0"/>
                </a:moveTo>
                <a:cubicBezTo>
                  <a:pt x="3181225" y="0"/>
                  <a:pt x="3181225" y="0"/>
                  <a:pt x="3181225" y="0"/>
                </a:cubicBezTo>
                <a:cubicBezTo>
                  <a:pt x="3224109" y="0"/>
                  <a:pt x="3279606" y="30787"/>
                  <a:pt x="3302308" y="69272"/>
                </a:cubicBezTo>
                <a:cubicBezTo>
                  <a:pt x="3726096" y="815858"/>
                  <a:pt x="3726096" y="815858"/>
                  <a:pt x="3726096" y="815858"/>
                </a:cubicBezTo>
                <a:cubicBezTo>
                  <a:pt x="3746277" y="856908"/>
                  <a:pt x="3746277" y="918482"/>
                  <a:pt x="3726096" y="959532"/>
                </a:cubicBezTo>
                <a:cubicBezTo>
                  <a:pt x="3302308" y="1706117"/>
                  <a:pt x="3302308" y="1706117"/>
                  <a:pt x="3302308" y="1706117"/>
                </a:cubicBezTo>
                <a:cubicBezTo>
                  <a:pt x="3279606" y="1744603"/>
                  <a:pt x="3224109" y="1775389"/>
                  <a:pt x="3181225" y="1775389"/>
                </a:cubicBezTo>
                <a:lnTo>
                  <a:pt x="2333648" y="1775389"/>
                </a:lnTo>
                <a:cubicBezTo>
                  <a:pt x="2288242" y="1775389"/>
                  <a:pt x="2232746" y="1744603"/>
                  <a:pt x="2212565" y="1706117"/>
                </a:cubicBezTo>
                <a:cubicBezTo>
                  <a:pt x="1788776" y="959532"/>
                  <a:pt x="1788776" y="959532"/>
                  <a:pt x="1788776" y="959532"/>
                </a:cubicBezTo>
                <a:cubicBezTo>
                  <a:pt x="1766073" y="918482"/>
                  <a:pt x="1766073" y="856908"/>
                  <a:pt x="1788776" y="815858"/>
                </a:cubicBezTo>
                <a:cubicBezTo>
                  <a:pt x="2212565" y="69272"/>
                  <a:pt x="2212565" y="69272"/>
                  <a:pt x="2212565" y="69272"/>
                </a:cubicBezTo>
                <a:cubicBezTo>
                  <a:pt x="2232746" y="30787"/>
                  <a:pt x="2288242" y="0"/>
                  <a:pt x="233364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41DA870-8D03-4E41-A0C0-15A300E326D3}"/>
              </a:ext>
            </a:extLst>
          </p:cNvPr>
          <p:cNvSpPr>
            <a:spLocks noGrp="1"/>
          </p:cNvSpPr>
          <p:nvPr>
            <p:ph type="title"/>
          </p:nvPr>
        </p:nvSpPr>
        <p:spPr>
          <a:xfrm>
            <a:off x="4937760" y="3995271"/>
            <a:ext cx="6757415" cy="1945502"/>
          </a:xfrm>
        </p:spPr>
        <p:txBody>
          <a:bodyPr vert="horz" lIns="91440" tIns="45720" rIns="91440" bIns="45720" rtlCol="0" anchor="t">
            <a:normAutofit/>
          </a:bodyPr>
          <a:lstStyle/>
          <a:p>
            <a:pPr algn="ctr"/>
            <a:r>
              <a:rPr lang="en-US" sz="6600" b="1" dirty="0" err="1">
                <a:latin typeface="Times New Roman" panose="02020603050405020304" pitchFamily="18" charset="0"/>
                <a:cs typeface="Times New Roman" panose="02020603050405020304" pitchFamily="18" charset="0"/>
              </a:rPr>
              <a:t>Hvala</a:t>
            </a:r>
            <a:r>
              <a:rPr lang="en-US" sz="6600" b="1" dirty="0">
                <a:latin typeface="Times New Roman" panose="02020603050405020304" pitchFamily="18" charset="0"/>
                <a:cs typeface="Times New Roman" panose="02020603050405020304" pitchFamily="18" charset="0"/>
              </a:rPr>
              <a:t> </a:t>
            </a:r>
            <a:r>
              <a:rPr lang="en-US" sz="6600" b="1" dirty="0" err="1">
                <a:latin typeface="Times New Roman" panose="02020603050405020304" pitchFamily="18" charset="0"/>
                <a:cs typeface="Times New Roman" panose="02020603050405020304" pitchFamily="18" charset="0"/>
              </a:rPr>
              <a:t>na</a:t>
            </a:r>
            <a:r>
              <a:rPr lang="en-US" sz="6600" b="1" dirty="0">
                <a:latin typeface="Times New Roman" panose="02020603050405020304" pitchFamily="18" charset="0"/>
                <a:cs typeface="Times New Roman" panose="02020603050405020304" pitchFamily="18" charset="0"/>
              </a:rPr>
              <a:t> </a:t>
            </a:r>
            <a:r>
              <a:rPr lang="en-US" sz="6600" b="1" dirty="0" err="1">
                <a:latin typeface="Times New Roman" panose="02020603050405020304" pitchFamily="18" charset="0"/>
                <a:cs typeface="Times New Roman" panose="02020603050405020304" pitchFamily="18" charset="0"/>
              </a:rPr>
              <a:t>pažnji</a:t>
            </a:r>
            <a:r>
              <a:rPr lang="en-US" sz="6600" b="1" dirty="0">
                <a:latin typeface="Times New Roman" panose="02020603050405020304" pitchFamily="18" charset="0"/>
                <a:cs typeface="Times New Roman" panose="02020603050405020304" pitchFamily="18" charset="0"/>
              </a:rPr>
              <a:t> </a:t>
            </a:r>
          </a:p>
        </p:txBody>
      </p:sp>
      <p:pic>
        <p:nvPicPr>
          <p:cNvPr id="6" name="Picture 5" descr="Logo, company name&#10;&#10;Description automatically generated">
            <a:extLst>
              <a:ext uri="{FF2B5EF4-FFF2-40B4-BE49-F238E27FC236}">
                <a16:creationId xmlns:a16="http://schemas.microsoft.com/office/drawing/2014/main" id="{8B50A3BD-E741-4E4A-9A55-9ABBAF55E6BC}"/>
              </a:ext>
            </a:extLst>
          </p:cNvPr>
          <p:cNvPicPr>
            <a:picLocks noChangeAspect="1"/>
          </p:cNvPicPr>
          <p:nvPr/>
        </p:nvPicPr>
        <p:blipFill>
          <a:blip r:embed="rId3"/>
          <a:stretch>
            <a:fillRect/>
          </a:stretch>
        </p:blipFill>
        <p:spPr>
          <a:xfrm>
            <a:off x="2840879" y="843530"/>
            <a:ext cx="956572" cy="956572"/>
          </a:xfrm>
          <a:prstGeom prst="rect">
            <a:avLst/>
          </a:prstGeom>
        </p:spPr>
      </p:pic>
      <p:pic>
        <p:nvPicPr>
          <p:cNvPr id="10" name="Graphic 9" descr="Graduation cap with solid fill">
            <a:extLst>
              <a:ext uri="{FF2B5EF4-FFF2-40B4-BE49-F238E27FC236}">
                <a16:creationId xmlns:a16="http://schemas.microsoft.com/office/drawing/2014/main" id="{F1CC2824-39BC-DE40-B44B-67D7D4EBB2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3914" y="3063687"/>
            <a:ext cx="2433099" cy="2433099"/>
          </a:xfrm>
          <a:prstGeom prst="rect">
            <a:avLst/>
          </a:prstGeom>
        </p:spPr>
      </p:pic>
      <p:pic>
        <p:nvPicPr>
          <p:cNvPr id="4" name="Graphic 3" descr="Sunglasses face with solid fill with solid fill">
            <a:extLst>
              <a:ext uri="{FF2B5EF4-FFF2-40B4-BE49-F238E27FC236}">
                <a16:creationId xmlns:a16="http://schemas.microsoft.com/office/drawing/2014/main" id="{ECAB56BB-DA67-664A-99C0-F53F4E5541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7477" y="1267832"/>
            <a:ext cx="2135083" cy="2135083"/>
          </a:xfrm>
          <a:prstGeom prst="rect">
            <a:avLst/>
          </a:prstGeom>
        </p:spPr>
      </p:pic>
    </p:spTree>
    <p:extLst>
      <p:ext uri="{BB962C8B-B14F-4D97-AF65-F5344CB8AC3E}">
        <p14:creationId xmlns:p14="http://schemas.microsoft.com/office/powerpoint/2010/main" val="2885312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E77C6-8CE2-7E47-A583-D1C0AA4DF9AB}"/>
              </a:ext>
            </a:extLst>
          </p:cNvPr>
          <p:cNvSpPr>
            <a:spLocks noGrp="1"/>
          </p:cNvSpPr>
          <p:nvPr>
            <p:ph type="title"/>
          </p:nvPr>
        </p:nvSpPr>
        <p:spPr>
          <a:xfrm>
            <a:off x="960100" y="978102"/>
            <a:ext cx="10588434" cy="1062644"/>
          </a:xfrm>
        </p:spPr>
        <p:txBody>
          <a:bodyPr anchor="b">
            <a:normAutofit/>
          </a:bodyPr>
          <a:lstStyle/>
          <a:p>
            <a:r>
              <a:rPr lang="en-US" sz="4100" dirty="0" err="1">
                <a:latin typeface="Times New Roman" panose="02020603050405020304" pitchFamily="18" charset="0"/>
                <a:cs typeface="Times New Roman" panose="02020603050405020304" pitchFamily="18" charset="0"/>
              </a:rPr>
              <a:t>Šta</a:t>
            </a:r>
            <a:r>
              <a:rPr lang="en-US" sz="4100" dirty="0">
                <a:latin typeface="Times New Roman" panose="02020603050405020304" pitchFamily="18" charset="0"/>
                <a:cs typeface="Times New Roman" panose="02020603050405020304" pitchFamily="18" charset="0"/>
              </a:rPr>
              <a:t> je </a:t>
            </a:r>
            <a:r>
              <a:rPr lang="en-US" sz="4100" dirty="0" err="1">
                <a:latin typeface="Times New Roman" panose="02020603050405020304" pitchFamily="18" charset="0"/>
                <a:cs typeface="Times New Roman" panose="02020603050405020304" pitchFamily="18" charset="0"/>
              </a:rPr>
              <a:t>potrebno</a:t>
            </a:r>
            <a:r>
              <a:rPr lang="en-US" sz="4100" dirty="0">
                <a:latin typeface="Times New Roman" panose="02020603050405020304" pitchFamily="18" charset="0"/>
                <a:cs typeface="Times New Roman" panose="02020603050405020304" pitchFamily="18" charset="0"/>
              </a:rPr>
              <a:t> za </a:t>
            </a:r>
            <a:r>
              <a:rPr lang="en-US" sz="4100" dirty="0" err="1">
                <a:latin typeface="Times New Roman" panose="02020603050405020304" pitchFamily="18" charset="0"/>
                <a:cs typeface="Times New Roman" panose="02020603050405020304" pitchFamily="18" charset="0"/>
              </a:rPr>
              <a:t>razvoj</a:t>
            </a:r>
            <a:r>
              <a:rPr lang="en-US" sz="4100" dirty="0">
                <a:latin typeface="Times New Roman" panose="02020603050405020304" pitchFamily="18" charset="0"/>
                <a:cs typeface="Times New Roman" panose="02020603050405020304" pitchFamily="18" charset="0"/>
              </a:rPr>
              <a:t> iOS </a:t>
            </a:r>
            <a:r>
              <a:rPr lang="en-US" sz="4100" dirty="0" err="1">
                <a:latin typeface="Times New Roman" panose="02020603050405020304" pitchFamily="18" charset="0"/>
                <a:cs typeface="Times New Roman" panose="02020603050405020304" pitchFamily="18" charset="0"/>
              </a:rPr>
              <a:t>mobilne</a:t>
            </a:r>
            <a:r>
              <a:rPr lang="en-US" sz="4100" dirty="0">
                <a:latin typeface="Times New Roman" panose="02020603050405020304" pitchFamily="18" charset="0"/>
                <a:cs typeface="Times New Roman" panose="02020603050405020304" pitchFamily="18" charset="0"/>
              </a:rPr>
              <a:t> </a:t>
            </a:r>
            <a:r>
              <a:rPr lang="en-US" sz="4100" dirty="0" err="1">
                <a:latin typeface="Times New Roman" panose="02020603050405020304" pitchFamily="18" charset="0"/>
                <a:cs typeface="Times New Roman" panose="02020603050405020304" pitchFamily="18" charset="0"/>
              </a:rPr>
              <a:t>aplikacije</a:t>
            </a:r>
            <a:r>
              <a:rPr lang="en-US" sz="4100" dirty="0">
                <a:latin typeface="Times New Roman" panose="02020603050405020304" pitchFamily="18" charset="0"/>
                <a:cs typeface="Times New Roman" panose="02020603050405020304" pitchFamily="18" charset="0"/>
              </a:rPr>
              <a:t>?</a:t>
            </a: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Customer review with solid fill">
            <a:extLst>
              <a:ext uri="{FF2B5EF4-FFF2-40B4-BE49-F238E27FC236}">
                <a16:creationId xmlns:a16="http://schemas.microsoft.com/office/drawing/2014/main" id="{9D21A90F-523F-6743-BCA3-BE47BED575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CB782903-1D91-1241-BB10-0947C878A6AD}"/>
              </a:ext>
            </a:extLst>
          </p:cNvPr>
          <p:cNvSpPr>
            <a:spLocks noGrp="1"/>
          </p:cNvSpPr>
          <p:nvPr>
            <p:ph idx="1"/>
          </p:nvPr>
        </p:nvSpPr>
        <p:spPr>
          <a:xfrm>
            <a:off x="4955354" y="2682433"/>
            <a:ext cx="6282169" cy="3215749"/>
          </a:xfrm>
        </p:spPr>
        <p:txBody>
          <a:bodyPr>
            <a:normAutofit/>
          </a:bodyPr>
          <a:lstStyle/>
          <a:p>
            <a:r>
              <a:rPr lang="bs-Latn-BA" sz="1900" dirty="0" err="1">
                <a:latin typeface="Times New Roman" panose="02020603050405020304" pitchFamily="18" charset="0"/>
                <a:cs typeface="Times New Roman" panose="02020603050405020304" pitchFamily="18" charset="0"/>
              </a:rPr>
              <a:t>MacOS</a:t>
            </a:r>
            <a:r>
              <a:rPr lang="bs-Latn-BA" sz="1900" dirty="0">
                <a:latin typeface="Times New Roman" panose="02020603050405020304" pitchFamily="18" charset="0"/>
                <a:cs typeface="Times New Roman" panose="02020603050405020304" pitchFamily="18" charset="0"/>
              </a:rPr>
              <a:t> računalo ili virtualna mašina koja pokreće </a:t>
            </a:r>
            <a:r>
              <a:rPr lang="bs-Latn-BA" sz="1900" dirty="0" err="1">
                <a:latin typeface="Times New Roman" panose="02020603050405020304" pitchFamily="18" charset="0"/>
                <a:cs typeface="Times New Roman" panose="02020603050405020304" pitchFamily="18" charset="0"/>
              </a:rPr>
              <a:t>MacOS</a:t>
            </a:r>
            <a:endParaRPr lang="en-US" sz="1900" dirty="0">
              <a:latin typeface="Times New Roman" panose="02020603050405020304" pitchFamily="18" charset="0"/>
              <a:cs typeface="Times New Roman" panose="02020603050405020304" pitchFamily="18" charset="0"/>
            </a:endParaRPr>
          </a:p>
          <a:p>
            <a:r>
              <a:rPr lang="bs-Latn-BA" sz="1900" dirty="0" err="1">
                <a:latin typeface="Times New Roman" panose="02020603050405020304" pitchFamily="18" charset="0"/>
                <a:cs typeface="Times New Roman" panose="02020603050405020304" pitchFamily="18" charset="0"/>
              </a:rPr>
              <a:t>Xcode</a:t>
            </a:r>
            <a:r>
              <a:rPr lang="bs-Latn-BA" sz="1900" dirty="0">
                <a:latin typeface="Times New Roman" panose="02020603050405020304" pitchFamily="18" charset="0"/>
                <a:cs typeface="Times New Roman" panose="02020603050405020304" pitchFamily="18" charset="0"/>
              </a:rPr>
              <a:t> </a:t>
            </a:r>
            <a:endParaRPr lang="en-US" sz="1900" dirty="0">
              <a:latin typeface="Times New Roman" panose="02020603050405020304" pitchFamily="18" charset="0"/>
              <a:cs typeface="Times New Roman" panose="02020603050405020304" pitchFamily="18" charset="0"/>
            </a:endParaRPr>
          </a:p>
          <a:p>
            <a:r>
              <a:rPr lang="bs-Latn-BA" sz="1900" dirty="0">
                <a:latin typeface="Times New Roman" panose="02020603050405020304" pitchFamily="18" charset="0"/>
                <a:cs typeface="Times New Roman" panose="02020603050405020304" pitchFamily="18" charset="0"/>
              </a:rPr>
              <a:t>Poznavanje </a:t>
            </a:r>
            <a:r>
              <a:rPr lang="bs-Latn-BA" sz="1900" dirty="0" err="1">
                <a:latin typeface="Times New Roman" panose="02020603050405020304" pitchFamily="18" charset="0"/>
                <a:cs typeface="Times New Roman" panose="02020603050405020304" pitchFamily="18" charset="0"/>
              </a:rPr>
              <a:t>Swift</a:t>
            </a:r>
            <a:r>
              <a:rPr lang="bs-Latn-BA" sz="1900" dirty="0">
                <a:latin typeface="Times New Roman" panose="02020603050405020304" pitchFamily="18" charset="0"/>
                <a:cs typeface="Times New Roman" panose="02020603050405020304" pitchFamily="18" charset="0"/>
              </a:rPr>
              <a:t> programskog jezika</a:t>
            </a:r>
          </a:p>
          <a:p>
            <a:endParaRPr lang="en-US" sz="1900" dirty="0">
              <a:latin typeface="Times New Roman" panose="02020603050405020304" pitchFamily="18" charset="0"/>
              <a:cs typeface="Times New Roman" panose="02020603050405020304" pitchFamily="18" charset="0"/>
            </a:endParaRPr>
          </a:p>
          <a:p>
            <a:r>
              <a:rPr lang="en-US" sz="1900" dirty="0" err="1">
                <a:latin typeface="Times New Roman" panose="02020603050405020304" pitchFamily="18" charset="0"/>
                <a:cs typeface="Times New Roman" panose="02020603050405020304" pitchFamily="18" charset="0"/>
              </a:rPr>
              <a:t>Opcionalni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alati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tehnologije</a:t>
            </a:r>
            <a:endParaRPr lang="en-US" sz="1900" dirty="0">
              <a:latin typeface="Times New Roman" panose="02020603050405020304" pitchFamily="18" charset="0"/>
              <a:cs typeface="Times New Roman" panose="02020603050405020304" pitchFamily="18" charset="0"/>
            </a:endParaRPr>
          </a:p>
          <a:p>
            <a:pPr lvl="1"/>
            <a:r>
              <a:rPr lang="bs-Latn-BA" sz="1900" dirty="0">
                <a:latin typeface="Times New Roman" panose="02020603050405020304" pitchFamily="18" charset="0"/>
                <a:cs typeface="Times New Roman" panose="02020603050405020304" pitchFamily="18" charset="0"/>
              </a:rPr>
              <a:t>Poznavanje načina rada sa </a:t>
            </a:r>
            <a:r>
              <a:rPr lang="bs-Latn-BA" sz="1900" dirty="0" err="1">
                <a:latin typeface="Times New Roman" panose="02020603050405020304" pitchFamily="18" charset="0"/>
                <a:cs typeface="Times New Roman" panose="02020603050405020304" pitchFamily="18" charset="0"/>
              </a:rPr>
              <a:t>Rx</a:t>
            </a:r>
            <a:r>
              <a:rPr lang="bs-Latn-BA" sz="1900" dirty="0">
                <a:latin typeface="Times New Roman" panose="02020603050405020304" pitchFamily="18" charset="0"/>
                <a:cs typeface="Times New Roman" panose="02020603050405020304" pitchFamily="18" charset="0"/>
              </a:rPr>
              <a:t>, </a:t>
            </a:r>
            <a:r>
              <a:rPr lang="bs-Latn-BA" sz="1900" dirty="0" err="1">
                <a:latin typeface="Times New Roman" panose="02020603050405020304" pitchFamily="18" charset="0"/>
                <a:cs typeface="Times New Roman" panose="02020603050405020304" pitchFamily="18" charset="0"/>
              </a:rPr>
              <a:t>Combine</a:t>
            </a:r>
            <a:r>
              <a:rPr lang="bs-Latn-BA" sz="1900" dirty="0">
                <a:latin typeface="Times New Roman" panose="02020603050405020304" pitchFamily="18" charset="0"/>
                <a:cs typeface="Times New Roman" panose="02020603050405020304" pitchFamily="18" charset="0"/>
              </a:rPr>
              <a:t>, </a:t>
            </a:r>
            <a:r>
              <a:rPr lang="bs-Latn-BA" sz="1900" dirty="0" err="1">
                <a:latin typeface="Times New Roman" panose="02020603050405020304" pitchFamily="18" charset="0"/>
                <a:cs typeface="Times New Roman" panose="02020603050405020304" pitchFamily="18" charset="0"/>
              </a:rPr>
              <a:t>SwiftUI</a:t>
            </a:r>
            <a:r>
              <a:rPr lang="bs-Latn-BA" sz="1900" dirty="0">
                <a:latin typeface="Times New Roman" panose="02020603050405020304" pitchFamily="18" charset="0"/>
                <a:cs typeface="Times New Roman" panose="02020603050405020304" pitchFamily="18" charset="0"/>
              </a:rPr>
              <a:t> i drugih Framework – a</a:t>
            </a:r>
            <a:endParaRPr lang="en-US" sz="1900" dirty="0">
              <a:latin typeface="Times New Roman" panose="02020603050405020304" pitchFamily="18" charset="0"/>
              <a:cs typeface="Times New Roman" panose="02020603050405020304" pitchFamily="18" charset="0"/>
            </a:endParaRPr>
          </a:p>
          <a:p>
            <a:pPr lvl="1"/>
            <a:r>
              <a:rPr lang="bs-Latn-BA" sz="1900" dirty="0">
                <a:latin typeface="Times New Roman" panose="02020603050405020304" pitchFamily="18" charset="0"/>
                <a:cs typeface="Times New Roman" panose="02020603050405020304" pitchFamily="18" charset="0"/>
              </a:rPr>
              <a:t>Realni uređaj za testiranje </a:t>
            </a:r>
            <a:endParaRPr lang="en-US" sz="1900" dirty="0">
              <a:latin typeface="Times New Roman" panose="02020603050405020304" pitchFamily="18" charset="0"/>
              <a:cs typeface="Times New Roman" panose="02020603050405020304" pitchFamily="18" charset="0"/>
            </a:endParaRPr>
          </a:p>
          <a:p>
            <a:pPr lvl="1"/>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88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7B1E9436-6EE1-A44B-8DE4-225CDFFAECF0}"/>
              </a:ext>
            </a:extLst>
          </p:cNvPr>
          <p:cNvSpPr>
            <a:spLocks noGrp="1"/>
          </p:cNvSpPr>
          <p:nvPr>
            <p:ph type="title"/>
          </p:nvPr>
        </p:nvSpPr>
        <p:spPr>
          <a:xfrm>
            <a:off x="572493" y="238539"/>
            <a:ext cx="11018520" cy="1434415"/>
          </a:xfrm>
        </p:spPr>
        <p:txBody>
          <a:bodyPr anchor="b">
            <a:normAutofit/>
          </a:bodyPr>
          <a:lstStyle/>
          <a:p>
            <a:r>
              <a:rPr lang="bs-Latn-BA" sz="5400" b="1" dirty="0" err="1">
                <a:latin typeface="Times New Roman" panose="02020603050405020304" pitchFamily="18" charset="0"/>
                <a:cs typeface="Times New Roman" panose="02020603050405020304" pitchFamily="18" charset="0"/>
              </a:rPr>
              <a:t>Xcode</a:t>
            </a:r>
            <a:r>
              <a:rPr lang="bs-Latn-BA" sz="5400" b="1" dirty="0">
                <a:latin typeface="Times New Roman" panose="02020603050405020304" pitchFamily="18" charset="0"/>
                <a:cs typeface="Times New Roman" panose="02020603050405020304" pitchFamily="18" charset="0"/>
              </a:rPr>
              <a:t> i kreiranje </a:t>
            </a:r>
            <a:r>
              <a:rPr lang="bs-Latn-BA" sz="5400" b="1" dirty="0" err="1">
                <a:latin typeface="Times New Roman" panose="02020603050405020304" pitchFamily="18" charset="0"/>
                <a:cs typeface="Times New Roman" panose="02020603050405020304" pitchFamily="18" charset="0"/>
              </a:rPr>
              <a:t>Xcode</a:t>
            </a:r>
            <a:r>
              <a:rPr lang="bs-Latn-BA" sz="5400" b="1" dirty="0">
                <a:latin typeface="Times New Roman" panose="02020603050405020304" pitchFamily="18" charset="0"/>
                <a:cs typeface="Times New Roman" panose="02020603050405020304" pitchFamily="18" charset="0"/>
              </a:rPr>
              <a:t> projekta</a:t>
            </a:r>
            <a:endParaRPr lang="en-US" sz="5400" dirty="0">
              <a:latin typeface="Times New Roman" panose="02020603050405020304" pitchFamily="18" charset="0"/>
              <a:cs typeface="Times New Roman" panose="02020603050405020304" pitchFamily="18" charset="0"/>
            </a:endParaRPr>
          </a:p>
        </p:txBody>
      </p:sp>
      <p:sp>
        <p:nvSpPr>
          <p:cNvPr id="7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5ACBAE5-383B-FF49-8857-3E728D95CF65}"/>
              </a:ext>
            </a:extLst>
          </p:cNvPr>
          <p:cNvSpPr>
            <a:spLocks noGrp="1"/>
          </p:cNvSpPr>
          <p:nvPr>
            <p:ph idx="1"/>
          </p:nvPr>
        </p:nvSpPr>
        <p:spPr>
          <a:xfrm>
            <a:off x="572493" y="2071316"/>
            <a:ext cx="6713552" cy="4119172"/>
          </a:xfrm>
        </p:spPr>
        <p:txBody>
          <a:bodyPr anchor="t">
            <a:normAutofit/>
          </a:bodyPr>
          <a:lstStyle/>
          <a:p>
            <a:r>
              <a:rPr lang="en-US" sz="2200" dirty="0" err="1">
                <a:latin typeface="Times New Roman" panose="02020603050405020304" pitchFamily="18" charset="0"/>
                <a:cs typeface="Times New Roman" panose="02020603050405020304" pitchFamily="18" charset="0"/>
              </a:rPr>
              <a:t>Razvojna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okolina</a:t>
            </a:r>
            <a:r>
              <a:rPr lang="en-US" sz="2200" dirty="0">
                <a:latin typeface="Times New Roman" panose="02020603050405020304" pitchFamily="18" charset="0"/>
                <a:cs typeface="Times New Roman" panose="02020603050405020304" pitchFamily="18" charset="0"/>
              </a:rPr>
              <a:t> za </a:t>
            </a:r>
            <a:r>
              <a:rPr lang="en-US" sz="2200" dirty="0" err="1">
                <a:latin typeface="Times New Roman" panose="02020603050405020304" pitchFamily="18" charset="0"/>
                <a:cs typeface="Times New Roman" panose="02020603050405020304" pitchFamily="18" charset="0"/>
              </a:rPr>
              <a:t>razvoj</a:t>
            </a:r>
            <a:r>
              <a:rPr lang="en-US" sz="2200" dirty="0">
                <a:latin typeface="Times New Roman" panose="02020603050405020304" pitchFamily="18" charset="0"/>
                <a:cs typeface="Times New Roman" panose="02020603050405020304" pitchFamily="18" charset="0"/>
              </a:rPr>
              <a:t> </a:t>
            </a:r>
            <a:r>
              <a:rPr lang="bs-Latn-BA" sz="2200" dirty="0" err="1">
                <a:latin typeface="Times New Roman" panose="02020603050405020304" pitchFamily="18" charset="0"/>
                <a:cs typeface="Times New Roman" panose="02020603050405020304" pitchFamily="18" charset="0"/>
              </a:rPr>
              <a:t>macOS</a:t>
            </a:r>
            <a:r>
              <a:rPr lang="bs-Latn-BA" sz="2200" dirty="0">
                <a:latin typeface="Times New Roman" panose="02020603050405020304" pitchFamily="18" charset="0"/>
                <a:cs typeface="Times New Roman" panose="02020603050405020304" pitchFamily="18" charset="0"/>
              </a:rPr>
              <a:t>, </a:t>
            </a:r>
            <a:r>
              <a:rPr lang="bs-Latn-BA" sz="2200" dirty="0" err="1">
                <a:latin typeface="Times New Roman" panose="02020603050405020304" pitchFamily="18" charset="0"/>
                <a:cs typeface="Times New Roman" panose="02020603050405020304" pitchFamily="18" charset="0"/>
              </a:rPr>
              <a:t>iOS</a:t>
            </a:r>
            <a:r>
              <a:rPr lang="bs-Latn-BA" sz="2200" dirty="0">
                <a:latin typeface="Times New Roman" panose="02020603050405020304" pitchFamily="18" charset="0"/>
                <a:cs typeface="Times New Roman" panose="02020603050405020304" pitchFamily="18" charset="0"/>
              </a:rPr>
              <a:t>, </a:t>
            </a:r>
            <a:r>
              <a:rPr lang="bs-Latn-BA" sz="2200" dirty="0" err="1">
                <a:latin typeface="Times New Roman" panose="02020603050405020304" pitchFamily="18" charset="0"/>
                <a:cs typeface="Times New Roman" panose="02020603050405020304" pitchFamily="18" charset="0"/>
              </a:rPr>
              <a:t>iPadOS</a:t>
            </a:r>
            <a:r>
              <a:rPr lang="bs-Latn-BA" sz="2200" dirty="0">
                <a:latin typeface="Times New Roman" panose="02020603050405020304" pitchFamily="18" charset="0"/>
                <a:cs typeface="Times New Roman" panose="02020603050405020304" pitchFamily="18" charset="0"/>
              </a:rPr>
              <a:t>, </a:t>
            </a:r>
            <a:r>
              <a:rPr lang="bs-Latn-BA" sz="2200" dirty="0" err="1">
                <a:latin typeface="Times New Roman" panose="02020603050405020304" pitchFamily="18" charset="0"/>
                <a:cs typeface="Times New Roman" panose="02020603050405020304" pitchFamily="18" charset="0"/>
              </a:rPr>
              <a:t>watchOS</a:t>
            </a:r>
            <a:r>
              <a:rPr lang="bs-Latn-BA" sz="2200" dirty="0">
                <a:latin typeface="Times New Roman" panose="02020603050405020304" pitchFamily="18" charset="0"/>
                <a:cs typeface="Times New Roman" panose="02020603050405020304" pitchFamily="18" charset="0"/>
              </a:rPr>
              <a:t> i </a:t>
            </a:r>
            <a:r>
              <a:rPr lang="bs-Latn-BA" sz="2200" dirty="0" err="1">
                <a:latin typeface="Times New Roman" panose="02020603050405020304" pitchFamily="18" charset="0"/>
                <a:cs typeface="Times New Roman" panose="02020603050405020304" pitchFamily="18" charset="0"/>
              </a:rPr>
              <a:t>tvOS</a:t>
            </a:r>
            <a:r>
              <a:rPr lang="bs-Latn-BA" sz="2200" dirty="0">
                <a:latin typeface="Times New Roman" panose="02020603050405020304" pitchFamily="18" charset="0"/>
                <a:cs typeface="Times New Roman" panose="02020603050405020304" pitchFamily="18" charset="0"/>
              </a:rPr>
              <a:t> aplikacija</a:t>
            </a:r>
            <a:r>
              <a:rPr lang="en-US" sz="2200" dirty="0">
                <a:latin typeface="Times New Roman" panose="02020603050405020304" pitchFamily="18" charset="0"/>
                <a:cs typeface="Times New Roman" panose="02020603050405020304" pitchFamily="18" charset="0"/>
              </a:rPr>
              <a:t> </a:t>
            </a:r>
          </a:p>
          <a:p>
            <a:r>
              <a:rPr lang="en-US" sz="2200" dirty="0" err="1">
                <a:latin typeface="Times New Roman" panose="02020603050405020304" pitchFamily="18" charset="0"/>
                <a:cs typeface="Times New Roman" panose="02020603050405020304" pitchFamily="18" charset="0"/>
              </a:rPr>
              <a:t>Obavezna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polja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prilikom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kreiranja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projekta</a:t>
            </a:r>
            <a:r>
              <a:rPr lang="en-US" sz="2200" dirty="0">
                <a:latin typeface="Times New Roman" panose="02020603050405020304" pitchFamily="18" charset="0"/>
                <a:cs typeface="Times New Roman" panose="02020603050405020304" pitchFamily="18" charset="0"/>
              </a:rPr>
              <a:t>:</a:t>
            </a:r>
          </a:p>
          <a:p>
            <a:pPr lvl="1"/>
            <a:r>
              <a:rPr lang="bs-Latn-BA" sz="2200" dirty="0" err="1">
                <a:latin typeface="Times New Roman" panose="02020603050405020304" pitchFamily="18" charset="0"/>
                <a:cs typeface="Times New Roman" panose="02020603050405020304" pitchFamily="18" charset="0"/>
              </a:rPr>
              <a:t>Product</a:t>
            </a:r>
            <a:r>
              <a:rPr lang="bs-Latn-BA" sz="2200" dirty="0">
                <a:latin typeface="Times New Roman" panose="02020603050405020304" pitchFamily="18" charset="0"/>
                <a:cs typeface="Times New Roman" panose="02020603050405020304" pitchFamily="18" charset="0"/>
              </a:rPr>
              <a:t> Name</a:t>
            </a:r>
            <a:r>
              <a:rPr lang="en-US" sz="2200" dirty="0">
                <a:latin typeface="Times New Roman" panose="02020603050405020304" pitchFamily="18" charset="0"/>
                <a:cs typeface="Times New Roman" panose="02020603050405020304" pitchFamily="18" charset="0"/>
              </a:rPr>
              <a:t> </a:t>
            </a:r>
          </a:p>
          <a:p>
            <a:pPr lvl="1"/>
            <a:r>
              <a:rPr lang="bs-Latn-BA" sz="2200" dirty="0">
                <a:latin typeface="Times New Roman" panose="02020603050405020304" pitchFamily="18" charset="0"/>
                <a:cs typeface="Times New Roman" panose="02020603050405020304" pitchFamily="18" charset="0"/>
              </a:rPr>
              <a:t>Team</a:t>
            </a:r>
            <a:r>
              <a:rPr lang="en-US" sz="2200" dirty="0">
                <a:latin typeface="Times New Roman" panose="02020603050405020304" pitchFamily="18" charset="0"/>
                <a:cs typeface="Times New Roman" panose="02020603050405020304" pitchFamily="18" charset="0"/>
              </a:rPr>
              <a:t> </a:t>
            </a:r>
          </a:p>
          <a:p>
            <a:pPr lvl="1"/>
            <a:r>
              <a:rPr lang="bs-Latn-BA" sz="2200" dirty="0" err="1">
                <a:latin typeface="Times New Roman" panose="02020603050405020304" pitchFamily="18" charset="0"/>
                <a:cs typeface="Times New Roman" panose="02020603050405020304" pitchFamily="18" charset="0"/>
              </a:rPr>
              <a:t>Interface</a:t>
            </a:r>
            <a:r>
              <a:rPr lang="en-US" sz="2200" dirty="0">
                <a:latin typeface="Times New Roman" panose="02020603050405020304" pitchFamily="18" charset="0"/>
                <a:cs typeface="Times New Roman" panose="02020603050405020304" pitchFamily="18" charset="0"/>
              </a:rPr>
              <a:t> </a:t>
            </a:r>
          </a:p>
          <a:p>
            <a:pPr lvl="1"/>
            <a:r>
              <a:rPr lang="bs-Latn-BA" sz="2200" dirty="0" err="1">
                <a:latin typeface="Times New Roman" panose="02020603050405020304" pitchFamily="18" charset="0"/>
                <a:cs typeface="Times New Roman" panose="02020603050405020304" pitchFamily="18" charset="0"/>
              </a:rPr>
              <a:t>Language</a:t>
            </a:r>
            <a:r>
              <a:rPr lang="en-US" sz="2200" dirty="0">
                <a:latin typeface="Times New Roman" panose="02020603050405020304" pitchFamily="18" charset="0"/>
                <a:cs typeface="Times New Roman" panose="02020603050405020304" pitchFamily="18" charset="0"/>
              </a:rPr>
              <a:t> </a:t>
            </a:r>
          </a:p>
        </p:txBody>
      </p:sp>
      <p:pic>
        <p:nvPicPr>
          <p:cNvPr id="3078" name="Picture 6">
            <a:extLst>
              <a:ext uri="{FF2B5EF4-FFF2-40B4-BE49-F238E27FC236}">
                <a16:creationId xmlns:a16="http://schemas.microsoft.com/office/drawing/2014/main" id="{80612F0B-4883-B243-A00B-994B95B0EE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0" r="1292" b="-3"/>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47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A92331B-ED43-419E-ABA2-7AC155E91C61}"/>
              </a:ext>
            </a:extLst>
          </p:cNvPr>
          <p:cNvPicPr>
            <a:picLocks noChangeAspect="1"/>
          </p:cNvPicPr>
          <p:nvPr/>
        </p:nvPicPr>
        <p:blipFill rotWithShape="1">
          <a:blip r:embed="rId2"/>
          <a:srcRect l="30875" r="33153" b="-2"/>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pic>
        <p:nvPicPr>
          <p:cNvPr id="17" name="Picture 16">
            <a:extLst>
              <a:ext uri="{FF2B5EF4-FFF2-40B4-BE49-F238E27FC236}">
                <a16:creationId xmlns:a16="http://schemas.microsoft.com/office/drawing/2014/main" id="{203A871E-9750-B34F-AF1C-2766E3627547}"/>
              </a:ext>
            </a:extLst>
          </p:cNvPr>
          <p:cNvPicPr>
            <a:picLocks noChangeAspect="1"/>
          </p:cNvPicPr>
          <p:nvPr/>
        </p:nvPicPr>
        <p:blipFill>
          <a:blip r:embed="rId3"/>
          <a:stretch>
            <a:fillRect/>
          </a:stretch>
        </p:blipFill>
        <p:spPr>
          <a:xfrm>
            <a:off x="4614222" y="322943"/>
            <a:ext cx="5528780" cy="6212114"/>
          </a:xfrm>
          <a:prstGeom prst="rect">
            <a:avLst/>
          </a:prstGeom>
        </p:spPr>
      </p:pic>
      <p:sp>
        <p:nvSpPr>
          <p:cNvPr id="7" name="Rectangle 6">
            <a:extLst>
              <a:ext uri="{FF2B5EF4-FFF2-40B4-BE49-F238E27FC236}">
                <a16:creationId xmlns:a16="http://schemas.microsoft.com/office/drawing/2014/main" id="{C6DCEEA6-7DBE-6E48-A769-6D347D7E9E25}"/>
              </a:ext>
            </a:extLst>
          </p:cNvPr>
          <p:cNvSpPr/>
          <p:nvPr/>
        </p:nvSpPr>
        <p:spPr>
          <a:xfrm>
            <a:off x="232073" y="3136612"/>
            <a:ext cx="2714327" cy="584775"/>
          </a:xfrm>
          <a:prstGeom prst="rect">
            <a:avLst/>
          </a:prstGeom>
        </p:spPr>
        <p:txBody>
          <a:bodyPr wrap="square">
            <a:spAutoFit/>
          </a:bodyPr>
          <a:lstStyle/>
          <a:p>
            <a:r>
              <a:rPr lang="en-US" sz="3200" b="1" dirty="0">
                <a:solidFill>
                  <a:schemeClr val="bg1"/>
                </a:solidFill>
                <a:latin typeface="Times New Roman" panose="02020603050405020304" pitchFamily="18" charset="0"/>
                <a:cs typeface="Times New Roman" panose="02020603050405020304" pitchFamily="18" charset="0"/>
              </a:rPr>
              <a:t>iOS Simulator</a:t>
            </a:r>
            <a:endParaRPr lang="en-US"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485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B38BB1-EEF1-C643-876A-C6DE99FA7B7C}"/>
              </a:ext>
            </a:extLst>
          </p:cNvPr>
          <p:cNvSpPr>
            <a:spLocks noGrp="1"/>
          </p:cNvSpPr>
          <p:nvPr>
            <p:ph type="title"/>
          </p:nvPr>
        </p:nvSpPr>
        <p:spPr>
          <a:xfrm>
            <a:off x="630936" y="640080"/>
            <a:ext cx="4818888" cy="1481328"/>
          </a:xfrm>
        </p:spPr>
        <p:txBody>
          <a:bodyPr anchor="b">
            <a:normAutofit/>
          </a:bodyPr>
          <a:lstStyle/>
          <a:p>
            <a:r>
              <a:rPr lang="bs-Latn-BA" sz="5000" b="1">
                <a:latin typeface="Times New Roman" panose="02020603050405020304" pitchFamily="18" charset="0"/>
                <a:cs typeface="Times New Roman" panose="02020603050405020304" pitchFamily="18" charset="0"/>
              </a:rPr>
              <a:t>Swift programski jezik</a:t>
            </a:r>
            <a:endParaRPr lang="en-US" sz="5000">
              <a:latin typeface="Times New Roman" panose="02020603050405020304" pitchFamily="18" charset="0"/>
              <a:cs typeface="Times New Roman" panose="02020603050405020304" pitchFamily="18" charset="0"/>
            </a:endParaRPr>
          </a:p>
        </p:txBody>
      </p:sp>
      <p:sp>
        <p:nvSpPr>
          <p:cNvPr id="14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8AD308-A88B-944C-A68B-DDF136BDA12F}"/>
              </a:ext>
            </a:extLst>
          </p:cNvPr>
          <p:cNvSpPr>
            <a:spLocks noGrp="1"/>
          </p:cNvSpPr>
          <p:nvPr>
            <p:ph idx="1"/>
          </p:nvPr>
        </p:nvSpPr>
        <p:spPr>
          <a:xfrm>
            <a:off x="630936" y="2660904"/>
            <a:ext cx="4818888" cy="3547872"/>
          </a:xfrm>
        </p:spPr>
        <p:txBody>
          <a:bodyPr anchor="t">
            <a:normAutofit/>
          </a:bodyPr>
          <a:lstStyle/>
          <a:p>
            <a:r>
              <a:rPr lang="hr-HR" sz="2000" dirty="0">
                <a:latin typeface="Times New Roman" panose="02020603050405020304" pitchFamily="18" charset="0"/>
                <a:cs typeface="Times New Roman" panose="02020603050405020304" pitchFamily="18" charset="0"/>
              </a:rPr>
              <a:t>Objektno orijentiran programski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jezik</a:t>
            </a: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Programski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jezik</a:t>
            </a:r>
            <a:r>
              <a:rPr lang="en-US" sz="2000" dirty="0">
                <a:latin typeface="Times New Roman" panose="02020603050405020304" pitchFamily="18" charset="0"/>
                <a:cs typeface="Times New Roman" panose="02020603050405020304" pitchFamily="18" charset="0"/>
              </a:rPr>
              <a:t> za </a:t>
            </a:r>
            <a:r>
              <a:rPr lang="en-US" sz="2000" dirty="0" err="1">
                <a:latin typeface="Times New Roman" panose="02020603050405020304" pitchFamily="18" charset="0"/>
                <a:cs typeface="Times New Roman" panose="02020603050405020304" pitchFamily="18" charset="0"/>
              </a:rPr>
              <a:t>razvijanje</a:t>
            </a:r>
            <a:r>
              <a:rPr lang="en-US" sz="2000" dirty="0">
                <a:latin typeface="Times New Roman" panose="02020603050405020304" pitchFamily="18" charset="0"/>
                <a:cs typeface="Times New Roman" panose="02020603050405020304" pitchFamily="18" charset="0"/>
              </a:rPr>
              <a:t> </a:t>
            </a:r>
            <a:r>
              <a:rPr lang="bs-Latn-BA" sz="2000" dirty="0" err="1">
                <a:latin typeface="Times New Roman" panose="02020603050405020304" pitchFamily="18" charset="0"/>
                <a:cs typeface="Times New Roman" panose="02020603050405020304" pitchFamily="18" charset="0"/>
              </a:rPr>
              <a:t>macOS</a:t>
            </a:r>
            <a:r>
              <a:rPr lang="bs-Latn-BA" sz="2000" dirty="0">
                <a:latin typeface="Times New Roman" panose="02020603050405020304" pitchFamily="18" charset="0"/>
                <a:cs typeface="Times New Roman" panose="02020603050405020304" pitchFamily="18" charset="0"/>
              </a:rPr>
              <a:t>, </a:t>
            </a:r>
            <a:r>
              <a:rPr lang="bs-Latn-BA" sz="2000" dirty="0" err="1">
                <a:latin typeface="Times New Roman" panose="02020603050405020304" pitchFamily="18" charset="0"/>
                <a:cs typeface="Times New Roman" panose="02020603050405020304" pitchFamily="18" charset="0"/>
              </a:rPr>
              <a:t>iOS</a:t>
            </a:r>
            <a:r>
              <a:rPr lang="bs-Latn-BA" sz="2000" dirty="0">
                <a:latin typeface="Times New Roman" panose="02020603050405020304" pitchFamily="18" charset="0"/>
                <a:cs typeface="Times New Roman" panose="02020603050405020304" pitchFamily="18" charset="0"/>
              </a:rPr>
              <a:t>, </a:t>
            </a:r>
            <a:r>
              <a:rPr lang="bs-Latn-BA" sz="2000" dirty="0" err="1">
                <a:latin typeface="Times New Roman" panose="02020603050405020304" pitchFamily="18" charset="0"/>
                <a:cs typeface="Times New Roman" panose="02020603050405020304" pitchFamily="18" charset="0"/>
              </a:rPr>
              <a:t>iPadOS</a:t>
            </a:r>
            <a:r>
              <a:rPr lang="bs-Latn-BA" sz="2000" dirty="0">
                <a:latin typeface="Times New Roman" panose="02020603050405020304" pitchFamily="18" charset="0"/>
                <a:cs typeface="Times New Roman" panose="02020603050405020304" pitchFamily="18" charset="0"/>
              </a:rPr>
              <a:t>, </a:t>
            </a:r>
            <a:r>
              <a:rPr lang="bs-Latn-BA" sz="2000" dirty="0" err="1">
                <a:latin typeface="Times New Roman" panose="02020603050405020304" pitchFamily="18" charset="0"/>
                <a:cs typeface="Times New Roman" panose="02020603050405020304" pitchFamily="18" charset="0"/>
              </a:rPr>
              <a:t>watchOS</a:t>
            </a:r>
            <a:r>
              <a:rPr lang="bs-Latn-BA" sz="2000" dirty="0">
                <a:latin typeface="Times New Roman" panose="02020603050405020304" pitchFamily="18" charset="0"/>
                <a:cs typeface="Times New Roman" panose="02020603050405020304" pitchFamily="18" charset="0"/>
              </a:rPr>
              <a:t> i </a:t>
            </a:r>
            <a:r>
              <a:rPr lang="bs-Latn-BA" sz="2000" dirty="0" err="1">
                <a:latin typeface="Times New Roman" panose="02020603050405020304" pitchFamily="18" charset="0"/>
                <a:cs typeface="Times New Roman" panose="02020603050405020304" pitchFamily="18" charset="0"/>
              </a:rPr>
              <a:t>tvOS</a:t>
            </a:r>
            <a:r>
              <a:rPr lang="bs-Latn-BA" sz="2000" dirty="0">
                <a:latin typeface="Times New Roman" panose="02020603050405020304" pitchFamily="18" charset="0"/>
                <a:cs typeface="Times New Roman" panose="02020603050405020304" pitchFamily="18" charset="0"/>
              </a:rPr>
              <a:t> aplikacija</a:t>
            </a:r>
          </a:p>
          <a:p>
            <a:r>
              <a:rPr lang="bs-Latn-BA" sz="2000" dirty="0">
                <a:latin typeface="Times New Roman" panose="02020603050405020304" pitchFamily="18" charset="0"/>
                <a:cs typeface="Times New Roman" panose="02020603050405020304" pitchFamily="18" charset="0"/>
              </a:rPr>
              <a:t>Prvi put objavljen 2014. godine</a:t>
            </a:r>
            <a:r>
              <a:rPr lang="en-US" sz="2000" dirty="0">
                <a:latin typeface="Times New Roman" panose="02020603050405020304" pitchFamily="18" charset="0"/>
                <a:cs typeface="Times New Roman" panose="02020603050405020304" pitchFamily="18" charset="0"/>
              </a:rPr>
              <a:t> </a:t>
            </a:r>
          </a:p>
          <a:p>
            <a:r>
              <a:rPr lang="bs-Latn-BA" sz="2000" dirty="0">
                <a:latin typeface="Times New Roman" panose="02020603050405020304" pitchFamily="18" charset="0"/>
                <a:cs typeface="Times New Roman" panose="02020603050405020304" pitchFamily="18" charset="0"/>
              </a:rPr>
              <a:t>Koristi LLVM </a:t>
            </a:r>
            <a:r>
              <a:rPr lang="en-US" sz="2000" dirty="0">
                <a:latin typeface="Times New Roman" panose="02020603050405020304" pitchFamily="18" charset="0"/>
                <a:cs typeface="Times New Roman" panose="02020603050405020304" pitchFamily="18" charset="0"/>
              </a:rPr>
              <a:t> - Low Level Virtual Machine </a:t>
            </a:r>
            <a:r>
              <a:rPr lang="en-US" sz="2000" dirty="0" err="1">
                <a:latin typeface="Times New Roman" panose="02020603050405020304" pitchFamily="18" charset="0"/>
                <a:cs typeface="Times New Roman" panose="02020603050405020304" pitchFamily="18" charset="0"/>
              </a:rPr>
              <a:t>kompajler</a:t>
            </a: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Dostupan</a:t>
            </a:r>
            <a:r>
              <a:rPr lang="en-US" sz="2000" dirty="0">
                <a:latin typeface="Times New Roman" panose="02020603050405020304" pitchFamily="18" charset="0"/>
                <a:cs typeface="Times New Roman" panose="02020603050405020304" pitchFamily="18" charset="0"/>
              </a:rPr>
              <a:t> za Linux od Swift 2.2 </a:t>
            </a:r>
            <a:r>
              <a:rPr lang="en-US" sz="2000" dirty="0" err="1">
                <a:latin typeface="Times New Roman" panose="02020603050405020304" pitchFamily="18" charset="0"/>
                <a:cs typeface="Times New Roman" panose="02020603050405020304" pitchFamily="18" charset="0"/>
              </a:rPr>
              <a:t>verzije</a:t>
            </a:r>
            <a:r>
              <a:rPr lang="en-US" sz="2000" dirty="0">
                <a:latin typeface="Times New Roman" panose="02020603050405020304" pitchFamily="18" charset="0"/>
                <a:cs typeface="Times New Roman" panose="02020603050405020304" pitchFamily="18" charset="0"/>
              </a:rPr>
              <a:t> (Mart 2016)</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2056" name="Picture 8">
            <a:extLst>
              <a:ext uri="{FF2B5EF4-FFF2-40B4-BE49-F238E27FC236}">
                <a16:creationId xmlns:a16="http://schemas.microsoft.com/office/drawing/2014/main" id="{0035A62C-D54F-3542-992A-398CA6948F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9048" y="2589684"/>
            <a:ext cx="5458968" cy="167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766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A8555-05BE-9C47-939E-B8E1933C02FB}"/>
              </a:ext>
            </a:extLst>
          </p:cNvPr>
          <p:cNvSpPr>
            <a:spLocks noGrp="1"/>
          </p:cNvSpPr>
          <p:nvPr>
            <p:ph type="title"/>
          </p:nvPr>
        </p:nvSpPr>
        <p:spPr>
          <a:xfrm>
            <a:off x="4965430" y="629266"/>
            <a:ext cx="6586491" cy="1676603"/>
          </a:xfrm>
        </p:spPr>
        <p:txBody>
          <a:bodyPr>
            <a:normAutofit/>
          </a:bodyPr>
          <a:lstStyle/>
          <a:p>
            <a:r>
              <a:rPr lang="bs-Latn-BA" sz="5400" b="1">
                <a:latin typeface="Times New Roman" panose="02020603050405020304" pitchFamily="18" charset="0"/>
                <a:cs typeface="Times New Roman" panose="02020603050405020304" pitchFamily="18" charset="0"/>
              </a:rPr>
              <a:t>Reaktivno programiranje</a:t>
            </a:r>
            <a:endParaRPr lang="en-US" sz="540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35FA704-AE33-4FFD-884A-4DFA72CC4A3B}"/>
              </a:ext>
            </a:extLst>
          </p:cNvPr>
          <p:cNvPicPr>
            <a:picLocks noChangeAspect="1"/>
          </p:cNvPicPr>
          <p:nvPr/>
        </p:nvPicPr>
        <p:blipFill rotWithShape="1">
          <a:blip r:embed="rId3"/>
          <a:srcRect l="38953" r="23026"/>
          <a:stretch/>
        </p:blipFill>
        <p:spPr>
          <a:xfrm>
            <a:off x="20" y="10"/>
            <a:ext cx="4635571" cy="6857990"/>
          </a:xfrm>
          <a:prstGeom prst="rect">
            <a:avLst/>
          </a:prstGeom>
          <a:effectLst/>
        </p:spPr>
      </p:pic>
      <p:sp>
        <p:nvSpPr>
          <p:cNvPr id="4" name="Content Placeholder 3">
            <a:extLst>
              <a:ext uri="{FF2B5EF4-FFF2-40B4-BE49-F238E27FC236}">
                <a16:creationId xmlns:a16="http://schemas.microsoft.com/office/drawing/2014/main" id="{2E49F02B-D147-BB42-92B1-BD066469AADF}"/>
              </a:ext>
            </a:extLst>
          </p:cNvPr>
          <p:cNvSpPr>
            <a:spLocks noGrp="1"/>
          </p:cNvSpPr>
          <p:nvPr>
            <p:ph idx="1"/>
          </p:nvPr>
        </p:nvSpPr>
        <p:spPr>
          <a:xfrm>
            <a:off x="4965430" y="2656703"/>
            <a:ext cx="6388370" cy="3520260"/>
          </a:xfrm>
        </p:spPr>
        <p:txBody>
          <a:bodyPr>
            <a:normAutofit fontScale="92500"/>
          </a:bodyPr>
          <a:lstStyle/>
          <a:p>
            <a:r>
              <a:rPr lang="en-US" dirty="0" err="1">
                <a:latin typeface="Times New Roman" panose="02020603050405020304" pitchFamily="18" charset="0"/>
                <a:cs typeface="Times New Roman" panose="02020603050405020304" pitchFamily="18" charset="0"/>
              </a:rPr>
              <a:t>Šta</a:t>
            </a:r>
            <a:r>
              <a:rPr lang="en-US" dirty="0">
                <a:latin typeface="Times New Roman" panose="02020603050405020304" pitchFamily="18" charset="0"/>
                <a:cs typeface="Times New Roman" panose="02020603050405020304" pitchFamily="18" charset="0"/>
              </a:rPr>
              <a:t> je </a:t>
            </a:r>
            <a:r>
              <a:rPr lang="en-US" dirty="0" err="1">
                <a:latin typeface="Times New Roman" panose="02020603050405020304" pitchFamily="18" charset="0"/>
                <a:cs typeface="Times New Roman" panose="02020603050405020304" pitchFamily="18" charset="0"/>
              </a:rPr>
              <a:t>reaktivno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programiranje</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Zašto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koristimo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reaktivno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programiranje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Od </a:t>
            </a:r>
            <a:r>
              <a:rPr lang="en-US" dirty="0" err="1">
                <a:latin typeface="Times New Roman" panose="02020603050405020304" pitchFamily="18" charset="0"/>
                <a:cs typeface="Times New Roman" panose="02020603050405020304" pitchFamily="18" charset="0"/>
              </a:rPr>
              <a:t>čega</a:t>
            </a:r>
            <a:r>
              <a:rPr lang="en-US" dirty="0">
                <a:latin typeface="Times New Roman" panose="02020603050405020304" pitchFamily="18" charset="0"/>
                <a:cs typeface="Times New Roman" panose="02020603050405020304" pitchFamily="18" charset="0"/>
              </a:rPr>
              <a:t> se </a:t>
            </a:r>
            <a:r>
              <a:rPr lang="en-US" dirty="0" err="1">
                <a:latin typeface="Times New Roman" panose="02020603050405020304" pitchFamily="18" charset="0"/>
                <a:cs typeface="Times New Roman" panose="02020603050405020304" pitchFamily="18" charset="0"/>
              </a:rPr>
              <a:t>sastoji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reaktivno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programiranje</a:t>
            </a:r>
            <a:r>
              <a:rPr lang="en-US" dirty="0">
                <a:latin typeface="Times New Roman" panose="02020603050405020304" pitchFamily="18" charset="0"/>
                <a:cs typeface="Times New Roman" panose="02020603050405020304" pitchFamily="18" charset="0"/>
              </a:rPr>
              <a:t>?</a:t>
            </a:r>
          </a:p>
          <a:p>
            <a:pPr lvl="1"/>
            <a:r>
              <a:rPr lang="hr-HR" dirty="0" err="1">
                <a:latin typeface="Times New Roman" panose="02020603050405020304" pitchFamily="18" charset="0"/>
                <a:cs typeface="Times New Roman" panose="02020603050405020304" pitchFamily="18" charset="0"/>
              </a:rPr>
              <a:t>Observable</a:t>
            </a:r>
            <a:r>
              <a:rPr lang="hr-HR" dirty="0">
                <a:latin typeface="Times New Roman" panose="02020603050405020304" pitchFamily="18" charset="0"/>
                <a:cs typeface="Times New Roman" panose="02020603050405020304" pitchFamily="18" charset="0"/>
              </a:rPr>
              <a:t> </a:t>
            </a:r>
          </a:p>
          <a:p>
            <a:pPr lvl="1"/>
            <a:r>
              <a:rPr lang="hr-HR" dirty="0" err="1">
                <a:latin typeface="Times New Roman" panose="02020603050405020304" pitchFamily="18" charset="0"/>
                <a:cs typeface="Times New Roman" panose="02020603050405020304" pitchFamily="18" charset="0"/>
              </a:rPr>
              <a:t>Observer</a:t>
            </a:r>
            <a:r>
              <a:rPr lang="hr-HR" dirty="0">
                <a:latin typeface="Times New Roman" panose="02020603050405020304" pitchFamily="18" charset="0"/>
                <a:cs typeface="Times New Roman" panose="02020603050405020304" pitchFamily="18" charset="0"/>
              </a:rPr>
              <a:t> </a:t>
            </a:r>
          </a:p>
          <a:p>
            <a:pPr lvl="1"/>
            <a:r>
              <a:rPr lang="hr-HR" dirty="0" err="1">
                <a:latin typeface="Times New Roman" panose="02020603050405020304" pitchFamily="18" charset="0"/>
                <a:cs typeface="Times New Roman" panose="02020603050405020304" pitchFamily="18" charset="0"/>
              </a:rPr>
              <a:t>Scheduler</a:t>
            </a:r>
            <a:r>
              <a:rPr lang="hr-HR" dirty="0">
                <a:latin typeface="Times New Roman" panose="02020603050405020304" pitchFamily="18" charset="0"/>
                <a:cs typeface="Times New Roman" panose="02020603050405020304" pitchFamily="18" charset="0"/>
              </a:rPr>
              <a:t> </a:t>
            </a:r>
          </a:p>
          <a:p>
            <a:pPr lvl="1"/>
            <a:r>
              <a:rPr lang="hr-HR" dirty="0" err="1">
                <a:latin typeface="Times New Roman" panose="02020603050405020304" pitchFamily="18" charset="0"/>
                <a:cs typeface="Times New Roman" panose="02020603050405020304" pitchFamily="18" charset="0"/>
              </a:rPr>
              <a:t>DisposeBag</a:t>
            </a:r>
            <a:r>
              <a:rPr lang="hr-HR"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Šta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predstavljaju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RxSwift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RxCocoa</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65786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87AB3-C9A6-BC41-AD0B-F743153B368F}"/>
              </a:ext>
            </a:extLst>
          </p:cNvPr>
          <p:cNvSpPr>
            <a:spLocks noGrp="1"/>
          </p:cNvSpPr>
          <p:nvPr>
            <p:ph type="title"/>
          </p:nvPr>
        </p:nvSpPr>
        <p:spPr/>
        <p:txBody>
          <a:bodyPr/>
          <a:lstStyle/>
          <a:p>
            <a:pPr algn="ctr"/>
            <a:r>
              <a:rPr lang="bs-Latn-BA" b="1" dirty="0">
                <a:latin typeface="Times New Roman" panose="02020603050405020304" pitchFamily="18" charset="0"/>
                <a:cs typeface="Times New Roman" panose="02020603050405020304" pitchFamily="18" charset="0"/>
              </a:rPr>
              <a:t>Model – </a:t>
            </a:r>
            <a:r>
              <a:rPr lang="bs-Latn-BA" b="1" dirty="0" err="1">
                <a:latin typeface="Times New Roman" panose="02020603050405020304" pitchFamily="18" charset="0"/>
                <a:cs typeface="Times New Roman" panose="02020603050405020304" pitchFamily="18" charset="0"/>
              </a:rPr>
              <a:t>View</a:t>
            </a:r>
            <a:r>
              <a:rPr lang="bs-Latn-BA" b="1" dirty="0">
                <a:latin typeface="Times New Roman" panose="02020603050405020304" pitchFamily="18" charset="0"/>
                <a:cs typeface="Times New Roman" panose="02020603050405020304" pitchFamily="18" charset="0"/>
              </a:rPr>
              <a:t> – </a:t>
            </a:r>
            <a:r>
              <a:rPr lang="bs-Latn-BA" b="1" dirty="0" err="1">
                <a:latin typeface="Times New Roman" panose="02020603050405020304" pitchFamily="18" charset="0"/>
                <a:cs typeface="Times New Roman" panose="02020603050405020304" pitchFamily="18" charset="0"/>
              </a:rPr>
              <a:t>ViewModel</a:t>
            </a:r>
            <a:r>
              <a:rPr lang="bs-Latn-BA" b="1" dirty="0">
                <a:latin typeface="Times New Roman" panose="02020603050405020304" pitchFamily="18" charset="0"/>
                <a:cs typeface="Times New Roman" panose="02020603050405020304" pitchFamily="18" charset="0"/>
              </a:rPr>
              <a:t> (MVVM)</a:t>
            </a:r>
            <a:endParaRPr lang="en-US" b="1" dirty="0">
              <a:latin typeface="Times New Roman" panose="02020603050405020304" pitchFamily="18"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43D361D8-9220-8C4A-9654-95EFA93839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689" y="2555558"/>
            <a:ext cx="11073389" cy="3357903"/>
          </a:xfrm>
          <a:prstGeom prst="rect">
            <a:avLst/>
          </a:prstGeom>
        </p:spPr>
      </p:pic>
    </p:spTree>
    <p:extLst>
      <p:ext uri="{BB962C8B-B14F-4D97-AF65-F5344CB8AC3E}">
        <p14:creationId xmlns:p14="http://schemas.microsoft.com/office/powerpoint/2010/main" val="1061297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224CF9-818E-4E40-BA07-1DC98BE0E5CD}"/>
              </a:ext>
            </a:extLst>
          </p:cNvPr>
          <p:cNvSpPr>
            <a:spLocks noGrp="1"/>
          </p:cNvSpPr>
          <p:nvPr>
            <p:ph type="title"/>
          </p:nvPr>
        </p:nvSpPr>
        <p:spPr>
          <a:xfrm>
            <a:off x="838200" y="365125"/>
            <a:ext cx="10515600" cy="1325563"/>
          </a:xfrm>
        </p:spPr>
        <p:txBody>
          <a:bodyPr>
            <a:normAutofit fontScale="90000"/>
          </a:bodyPr>
          <a:lstStyle/>
          <a:p>
            <a:pPr lvl="1">
              <a:lnSpc>
                <a:spcPct val="90000"/>
              </a:lnSpc>
            </a:pPr>
            <a:r>
              <a:rPr lang="bs-Latn-BA" sz="3800" b="1" dirty="0">
                <a:latin typeface="Times New Roman" panose="02020603050405020304" pitchFamily="18" charset="0"/>
                <a:cs typeface="Times New Roman" panose="02020603050405020304" pitchFamily="18" charset="0"/>
              </a:rPr>
              <a:t>Načini pohrane podataka korišteni u razvoju IOS aplikacije</a:t>
            </a:r>
            <a:br>
              <a:rPr lang="en-US" sz="3800" dirty="0">
                <a:latin typeface="Times New Roman" panose="02020603050405020304" pitchFamily="18" charset="0"/>
                <a:cs typeface="Times New Roman" panose="02020603050405020304" pitchFamily="18" charset="0"/>
              </a:rPr>
            </a:br>
            <a:endParaRPr lang="en-US" sz="3800" dirty="0">
              <a:latin typeface="Times New Roman" panose="02020603050405020304" pitchFamily="18" charset="0"/>
              <a:cs typeface="Times New Roman" panose="02020603050405020304"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E9BAD3-DFF1-5141-B06D-B6B6ECB0136B}"/>
              </a:ext>
            </a:extLst>
          </p:cNvPr>
          <p:cNvSpPr>
            <a:spLocks noGrp="1"/>
          </p:cNvSpPr>
          <p:nvPr>
            <p:ph idx="1"/>
          </p:nvPr>
        </p:nvSpPr>
        <p:spPr>
          <a:xfrm>
            <a:off x="838200" y="1929384"/>
            <a:ext cx="10515600" cy="4251960"/>
          </a:xfrm>
        </p:spPr>
        <p:txBody>
          <a:bodyPr>
            <a:normAutofit/>
          </a:bodyPr>
          <a:lstStyle/>
          <a:p>
            <a:r>
              <a:rPr lang="bs-Latn-BA" dirty="0">
                <a:latin typeface="Times New Roman" panose="02020603050405020304" pitchFamily="18" charset="0"/>
                <a:cs typeface="Times New Roman" panose="02020603050405020304" pitchFamily="18" charset="0"/>
              </a:rPr>
              <a:t>Načini pohrane korišteni u razvoju naše aplikacije su:</a:t>
            </a:r>
          </a:p>
          <a:p>
            <a:pPr lvl="1"/>
            <a:r>
              <a:rPr lang="bs-Latn-BA" sz="2800" dirty="0">
                <a:latin typeface="Times New Roman" panose="02020603050405020304" pitchFamily="18" charset="0"/>
                <a:cs typeface="Times New Roman" panose="02020603050405020304" pitchFamily="18" charset="0"/>
              </a:rPr>
              <a:t>Core Data</a:t>
            </a:r>
          </a:p>
          <a:p>
            <a:pPr lvl="2"/>
            <a:r>
              <a:rPr lang="bs-Latn-BA" sz="2800" dirty="0">
                <a:latin typeface="Times New Roman" panose="02020603050405020304" pitchFamily="18" charset="0"/>
                <a:cs typeface="Times New Roman" panose="02020603050405020304" pitchFamily="18" charset="0"/>
              </a:rPr>
              <a:t>Objektno - relacijsko </a:t>
            </a:r>
            <a:r>
              <a:rPr lang="bs-Latn-BA" sz="2800" dirty="0" err="1">
                <a:latin typeface="Times New Roman" panose="02020603050405020304" pitchFamily="18" charset="0"/>
                <a:cs typeface="Times New Roman" panose="02020603050405020304" pitchFamily="18" charset="0"/>
              </a:rPr>
              <a:t>mapiranje</a:t>
            </a:r>
            <a:r>
              <a:rPr lang="bs-Latn-BA" sz="2800" dirty="0">
                <a:latin typeface="Times New Roman" panose="02020603050405020304" pitchFamily="18" charset="0"/>
                <a:cs typeface="Times New Roman" panose="02020603050405020304" pitchFamily="18" charset="0"/>
              </a:rPr>
              <a:t> </a:t>
            </a:r>
          </a:p>
          <a:p>
            <a:pPr lvl="1"/>
            <a:r>
              <a:rPr lang="bs-Latn-BA" sz="2800" dirty="0" err="1">
                <a:latin typeface="Times New Roman" panose="02020603050405020304" pitchFamily="18" charset="0"/>
                <a:cs typeface="Times New Roman" panose="02020603050405020304" pitchFamily="18" charset="0"/>
              </a:rPr>
              <a:t>Firebase</a:t>
            </a:r>
            <a:r>
              <a:rPr lang="bs-Latn-BA" sz="2800" dirty="0">
                <a:latin typeface="Times New Roman" panose="02020603050405020304" pitchFamily="18" charset="0"/>
                <a:cs typeface="Times New Roman" panose="02020603050405020304" pitchFamily="18" charset="0"/>
              </a:rPr>
              <a:t> / </a:t>
            </a:r>
            <a:r>
              <a:rPr lang="bs-Latn-BA" sz="2800" dirty="0" err="1">
                <a:latin typeface="Times New Roman" panose="02020603050405020304" pitchFamily="18" charset="0"/>
                <a:cs typeface="Times New Roman" panose="02020603050405020304" pitchFamily="18" charset="0"/>
              </a:rPr>
              <a:t>Firestore</a:t>
            </a:r>
            <a:endParaRPr lang="en-US" sz="2800" dirty="0">
              <a:latin typeface="Times New Roman" panose="02020603050405020304" pitchFamily="18" charset="0"/>
              <a:cs typeface="Times New Roman" panose="02020603050405020304" pitchFamily="18" charset="0"/>
            </a:endParaRPr>
          </a:p>
          <a:p>
            <a:pPr lvl="2"/>
            <a:r>
              <a:rPr lang="bs-Latn-BA" sz="2800" dirty="0">
                <a:latin typeface="Times New Roman" panose="02020603050405020304" pitchFamily="18" charset="0"/>
                <a:cs typeface="Times New Roman" panose="02020603050405020304" pitchFamily="18" charset="0"/>
              </a:rPr>
              <a:t>Google-ova platforma za razvoj web i mobilnih aplikacija</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689497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1825</TotalTime>
  <Words>1131</Words>
  <Application>Microsoft Macintosh PowerPoint</Application>
  <PresentationFormat>Widescreen</PresentationFormat>
  <Paragraphs>136</Paragraphs>
  <Slides>24</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IOS APLIKACIJA ZA EVIDENTIRANJE I PRAĆENJE STANJA NA PUTEVIMA U BIH </vt:lpstr>
      <vt:lpstr>Uvod</vt:lpstr>
      <vt:lpstr>Šta je potrebno za razvoj iOS mobilne aplikacije?</vt:lpstr>
      <vt:lpstr>Xcode i kreiranje Xcode projekta</vt:lpstr>
      <vt:lpstr>PowerPoint Presentation</vt:lpstr>
      <vt:lpstr>Swift programski jezik</vt:lpstr>
      <vt:lpstr>Reaktivno programiranje</vt:lpstr>
      <vt:lpstr>Model – View – ViewModel (MVVM)</vt:lpstr>
      <vt:lpstr>Načini pohrane podataka korišteni u razvoju IOS aplikacije </vt:lpstr>
      <vt:lpstr>Projektovanje iOS aplikacije za praćenje i evidentiranje stanja na putevima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Zaključak</vt:lpstr>
      <vt:lpstr>Hvala na pažnji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RAZVOJ IOS APLIKACIJE ZA PRIKAZ RADARA I STANJA NA PUTEVIMA </dc:title>
  <dc:creator>Eldar Haseljic</dc:creator>
  <cp:lastModifiedBy>Eldar Haseljic</cp:lastModifiedBy>
  <cp:revision>20</cp:revision>
  <dcterms:created xsi:type="dcterms:W3CDTF">2022-01-02T14:40:57Z</dcterms:created>
  <dcterms:modified xsi:type="dcterms:W3CDTF">2022-02-03T10:22:07Z</dcterms:modified>
</cp:coreProperties>
</file>